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62" r:id="rId2"/>
    <p:sldId id="261" r:id="rId3"/>
    <p:sldId id="266" r:id="rId4"/>
    <p:sldId id="267" r:id="rId5"/>
    <p:sldId id="278" r:id="rId6"/>
    <p:sldId id="280" r:id="rId7"/>
    <p:sldId id="281" r:id="rId8"/>
    <p:sldId id="283" r:id="rId9"/>
    <p:sldId id="288" r:id="rId10"/>
    <p:sldId id="287" r:id="rId11"/>
    <p:sldId id="268" r:id="rId12"/>
    <p:sldId id="284" r:id="rId13"/>
    <p:sldId id="269" r:id="rId14"/>
    <p:sldId id="270" r:id="rId15"/>
    <p:sldId id="272" r:id="rId16"/>
    <p:sldId id="295" r:id="rId17"/>
    <p:sldId id="294" r:id="rId18"/>
    <p:sldId id="271" r:id="rId19"/>
    <p:sldId id="279" r:id="rId20"/>
    <p:sldId id="293" r:id="rId21"/>
    <p:sldId id="289" r:id="rId22"/>
    <p:sldId id="273" r:id="rId23"/>
    <p:sldId id="274" r:id="rId24"/>
    <p:sldId id="275" r:id="rId25"/>
    <p:sldId id="290" r:id="rId26"/>
    <p:sldId id="276" r:id="rId27"/>
    <p:sldId id="277" r:id="rId28"/>
    <p:sldId id="291" r:id="rId29"/>
    <p:sldId id="300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>
        <p:scale>
          <a:sx n="76" d="100"/>
          <a:sy n="76" d="100"/>
        </p:scale>
        <p:origin x="-972" y="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20F75-6A43-4285-B579-53DBAAFF0F7A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19C30-4031-4B40-8895-684DFBF95A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482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19C30-4031-4B40-8895-684DFBF95AC5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096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12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6017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1844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425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910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713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989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3704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33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499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596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1A7683-119E-43A3-9F5B-EC8DC7B1A49F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E6A78-88F9-4777-B089-F2D3629902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149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2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.png"/><Relationship Id="rId7" Type="http://schemas.microsoft.com/office/2007/relationships/hdphoto" Target="../media/hdphoto4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microsoft.com/office/2007/relationships/hdphoto" Target="../media/hdphoto3.wdp"/><Relationship Id="rId4" Type="http://schemas.openxmlformats.org/officeDocument/2006/relationships/image" Target="../media/image26.png"/><Relationship Id="rId9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dic.academic.ru/pictures/wiki/files/66/Bb200.gif" TargetMode="External"/><Relationship Id="rId5" Type="http://schemas.openxmlformats.org/officeDocument/2006/relationships/image" Target="../media/image29.jpeg"/><Relationship Id="rId4" Type="http://schemas.openxmlformats.org/officeDocument/2006/relationships/hyperlink" Target="http://forum.nov.ru/rss_sources/img/vnnews/VNNEWS_BIG2009-03199749b66f1c68a11_4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7.png"/><Relationship Id="rId7" Type="http://schemas.openxmlformats.org/officeDocument/2006/relationships/image" Target="../media/image5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2.png"/><Relationship Id="rId10" Type="http://schemas.openxmlformats.org/officeDocument/2006/relationships/image" Target="../media/image53.png"/><Relationship Id="rId4" Type="http://schemas.openxmlformats.org/officeDocument/2006/relationships/image" Target="../media/image8.png"/><Relationship Id="rId9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jpeg"/><Relationship Id="rId4" Type="http://schemas.openxmlformats.org/officeDocument/2006/relationships/hyperlink" Target="http://img.divbook.ru/img/cover_povest-vremennyh-let_300_300_3622920.jpg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.jpeg"/><Relationship Id="rId7" Type="http://schemas.microsoft.com/office/2007/relationships/hdphoto" Target="../media/hdphoto6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hyperlink" Target="http://khazarzar.skeptik.net/books/fonts/ostr1.jpg" TargetMode="External"/><Relationship Id="rId4" Type="http://schemas.openxmlformats.org/officeDocument/2006/relationships/image" Target="../media/image6.png"/><Relationship Id="rId9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microsoft.com/office/2007/relationships/hdphoto" Target="../media/hdphoto8.wdp"/><Relationship Id="rId4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.png"/><Relationship Id="rId7" Type="http://schemas.openxmlformats.org/officeDocument/2006/relationships/image" Target="../media/image6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norgorod.ucoz.ru/_ph/20/2/884975441.jpg" TargetMode="External"/><Relationship Id="rId11" Type="http://schemas.microsoft.com/office/2007/relationships/hdphoto" Target="../media/hdphoto10.wdp"/><Relationship Id="rId5" Type="http://schemas.openxmlformats.org/officeDocument/2006/relationships/image" Target="../media/image62.jpeg"/><Relationship Id="rId10" Type="http://schemas.openxmlformats.org/officeDocument/2006/relationships/image" Target="../media/image65.jpeg"/><Relationship Id="rId4" Type="http://schemas.openxmlformats.org/officeDocument/2006/relationships/image" Target="../media/image61.png"/><Relationship Id="rId9" Type="http://schemas.microsoft.com/office/2007/relationships/hdphoto" Target="../media/hdphoto9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kburg.tv/cixfiles/3074/pis_mennost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57"/>
            <a:ext cx="9144000" cy="687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s1.pic4you.ru/allimage/y2012/11-04/12216/26476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723" y="-63862"/>
            <a:ext cx="6004493" cy="6889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067944" y="795660"/>
            <a:ext cx="4820100" cy="261610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ontistes Uos" pitchFamily="2" charset="0"/>
              </a:rPr>
              <a:t>24 мая - </a:t>
            </a:r>
            <a:r>
              <a:rPr lang="ru-RU" sz="28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День славянской</a:t>
            </a:r>
          </a:p>
          <a:p>
            <a:pPr algn="ctr"/>
            <a:r>
              <a:rPr lang="ru-RU" sz="28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письменности</a:t>
            </a:r>
          </a:p>
          <a:p>
            <a:pPr algn="ctr"/>
            <a:r>
              <a:rPr lang="ru-RU" sz="2800" b="1" dirty="0">
                <a:ln w="1905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и культуры</a:t>
            </a:r>
          </a:p>
          <a:p>
            <a:pPr algn="ctr"/>
            <a:r>
              <a:rPr lang="ru-RU" sz="8000" b="1" cap="none" spc="0" dirty="0" smtClean="0">
                <a:ln w="1905"/>
                <a:solidFill>
                  <a:schemeClr val="accent3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Frontistes Uos" pitchFamily="2" charset="0"/>
              </a:rPr>
              <a:t> </a:t>
            </a:r>
            <a:endParaRPr lang="ru-RU" sz="8000" b="1" cap="none" spc="0" dirty="0">
              <a:ln w="1905"/>
              <a:solidFill>
                <a:schemeClr val="accent3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Frontistes Uos" pitchFamily="2" charset="0"/>
            </a:endParaRPr>
          </a:p>
        </p:txBody>
      </p:sp>
      <p:pic>
        <p:nvPicPr>
          <p:cNvPr id="5" name="Picture 9" descr="http://www.rlib.yar.ru/_victorina_rf/img/book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64058">
            <a:off x="2845879" y="1392146"/>
            <a:ext cx="2665910" cy="1780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kargasoklib.sokik.ru/files/kargasoklib/2013_god/1309540093_repphoto_2307_07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872867"/>
            <a:ext cx="1584176" cy="2461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6703" y="3257345"/>
            <a:ext cx="649439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Славянское наследие</a:t>
            </a:r>
            <a:endParaRPr lang="ru-RU" sz="5400" b="1" cap="none" spc="0" dirty="0">
              <a:ln w="1905"/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21713" y="6234415"/>
            <a:ext cx="4437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b="1" dirty="0"/>
              <a:t>Презентацию подготовила Фёдорова Т.А.</a:t>
            </a:r>
          </a:p>
          <a:p>
            <a:pPr algn="r"/>
            <a:r>
              <a:rPr lang="ru-RU" sz="1600" b="1" dirty="0"/>
              <a:t>Библиотекарь КГБ ПОУ НПГТ</a:t>
            </a:r>
          </a:p>
        </p:txBody>
      </p:sp>
    </p:spTree>
    <p:extLst>
      <p:ext uri="{BB962C8B-B14F-4D97-AF65-F5344CB8AC3E}">
        <p14:creationId xmlns:p14="http://schemas.microsoft.com/office/powerpoint/2010/main" val="7748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3"/>
          <p:cNvSpPr>
            <a:spLocks noChangeArrowheads="1"/>
          </p:cNvSpPr>
          <p:nvPr/>
        </p:nvSpPr>
        <p:spPr bwMode="auto">
          <a:xfrm>
            <a:off x="4762248" y="217985"/>
            <a:ext cx="3914207" cy="633404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Дни славянской письменности и культуры</a:t>
            </a:r>
          </a:p>
          <a:p>
            <a:pPr algn="ctr">
              <a:lnSpc>
                <a:spcPct val="130000"/>
              </a:lnSpc>
              <a:defRPr/>
            </a:pP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государственные и общественные организации, совместно с Русской Православной церковью, стали проводить с 1991 года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ct val="130000"/>
              </a:lnSpc>
              <a:defRPr/>
            </a:pP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с Постановлением Президиума Верховного Совета РСФСР </a:t>
            </a:r>
            <a:endParaRPr lang="en-US" sz="2400" b="1" i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ct val="130000"/>
              </a:lnSpc>
              <a:defRPr/>
            </a:pPr>
            <a:endParaRPr lang="ru-RU" sz="2400" b="1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603038" y="291626"/>
            <a:ext cx="4103812" cy="1399725"/>
            <a:chOff x="353" y="323"/>
            <a:chExt cx="5042" cy="1429"/>
          </a:xfrm>
        </p:grpSpPr>
        <p:sp>
          <p:nvSpPr>
            <p:cNvPr id="11" name="Text Box 3"/>
            <p:cNvSpPr txBox="1">
              <a:spLocks noChangeArrowheads="1"/>
            </p:cNvSpPr>
            <p:nvPr/>
          </p:nvSpPr>
          <p:spPr bwMode="auto">
            <a:xfrm>
              <a:off x="353" y="401"/>
              <a:ext cx="5042" cy="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3600" b="1" dirty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ontistes Uos" pitchFamily="2" charset="0"/>
                </a:rPr>
                <a:t>Дни Славянской </a:t>
              </a:r>
              <a:r>
                <a:rPr lang="ru-RU" sz="3600" b="1" dirty="0" smtClean="0">
                  <a:solidFill>
                    <a:schemeClr val="accent4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ontistes Uos" pitchFamily="2" charset="0"/>
                </a:rPr>
                <a:t>   Письменности</a:t>
              </a:r>
              <a:endPara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endParaRPr>
            </a:p>
          </p:txBody>
        </p:sp>
        <p:pic>
          <p:nvPicPr>
            <p:cNvPr id="12" name="Picture 5" descr="C:\Documents and Settings\teacher4.EDUDOMAIN.000\Мои документы\Иванова Г.И\РИс\venzel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" y="323"/>
              <a:ext cx="312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 descr="C:\Documents and Settings\teacher4.EDUDOMAIN.000\Мои документы\Иванова Г.И\РИс\venzel_1.gi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3" y="1602"/>
              <a:ext cx="312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30" name="Picture 10" descr="http://ershov.ishimkultura.ru/fck_editor_files/image/Kiril_Meth_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52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198" y="1916832"/>
            <a:ext cx="3151555" cy="4607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454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395536" y="764704"/>
            <a:ext cx="3960117" cy="501675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ru-RU" sz="2000" i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 празднования нет какого-то раз и навсегда утвержденного сценария. Типичными мероприятиями проведения Дней в России стали научные симпозиумы или конференции, посвященные проблемам культуры, цивилизации, славянского мира, а так же концерты, встречи с писателями и поэтами в парках, садах, библиотеках, домах культуры и тематические показы художественных фильмов, и выставки, конкурсы и фестивали.</a:t>
            </a:r>
          </a:p>
        </p:txBody>
      </p:sp>
      <p:pic>
        <p:nvPicPr>
          <p:cNvPr id="15" name="Picture 5" descr="Habarovsk1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8640"/>
            <a:ext cx="2592189" cy="171806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0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805" y="2067428"/>
            <a:ext cx="2771775" cy="207962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written0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37112"/>
            <a:ext cx="2601912" cy="184150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398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D:\Документы\славянск\ib258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3602602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987824" y="9446"/>
            <a:ext cx="73152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История</a:t>
            </a:r>
            <a:endParaRPr lang="ru-RU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16016" y="7699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Ἐν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ἀρχῇ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ἦν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ὁ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Λόγος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καὶ ὁ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Λόγος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ἦν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π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ρὸς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τὸν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Θεόν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καὶ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Θεὸς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ἦν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ὁ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Λόγος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16016" y="2553200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 начале было Слово, и Слово было у Бога, и Слово было Бог…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707904" y="3789040"/>
            <a:ext cx="6477000" cy="25860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Молчат гробницы, мумии и кости,-  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Лишь слову 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жизнь дана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 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Из древней тьмы, на мировом погосте  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Звучат лишь Письмена.  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 нет у нас иного достоянья!  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Умейте же беречь  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Хоть в меру сил, в дни злобы и страданья,  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Наш дар бессмертный - речь.  </a:t>
            </a:r>
          </a:p>
          <a:p>
            <a:pPr algn="ctr" eaLnBrk="1" hangingPunct="1"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И.А. Бунин </a:t>
            </a:r>
          </a:p>
          <a:p>
            <a:pPr algn="r">
              <a:spcBef>
                <a:spcPct val="50000"/>
              </a:spcBef>
              <a:defRPr/>
            </a:pPr>
            <a:r>
              <a:rPr lang="ru-RU" sz="1200" i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</a:t>
            </a:r>
            <a:endParaRPr lang="ru-RU" sz="1600" i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_AlgeriusCapsNr" pitchFamily="8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97019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kburg.tv/cixfiles/3074/pis_mennost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57"/>
            <a:ext cx="9144000" cy="687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s1.pic4you.ru/allimage/y2012/11-04/12216/26476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99392"/>
            <a:ext cx="59766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D:\Изображения\------~1.BMP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82" y="332656"/>
            <a:ext cx="2460625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1" descr="D:\Изображения\untitled.png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668" y="2277344"/>
            <a:ext cx="2427287" cy="413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563888" y="980728"/>
            <a:ext cx="4680520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первый взгляд может показаться, что история развития письменности у славян имеет весьма отдаленную связь с историей славян. На деле это не так. Наоборот, правильно подойти к пониманию истории славян можно, лишь выяснив основные этапы письменности у них. В самом деле: для написания действительной истории необходимо использовать не только исторические хроники, грамоты, различные документы, но и отдельные, даже отрывочные записи на камнях, металлических предметах, глиняных сосудах и т. д. Уже одна находка предмета со славянской надписью часто доказывает, что в месте ее обнаружения жили славяне или, самое, малое, что жители этой местности были в общении со славянами</a:t>
            </a:r>
            <a:r>
              <a:rPr lang="ru-RU" sz="1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</a:t>
            </a:r>
            <a:endParaRPr lang="en-US" sz="16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001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kburg.tv/cixfiles/3074/pis_mennost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57"/>
            <a:ext cx="9144000" cy="687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s1.pic4you.ru/allimage/y2012/11-04/12216/26476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99392"/>
            <a:ext cx="59766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:\для записи class4\az.gif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8" y="2476531"/>
            <a:ext cx="2909888" cy="382587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293448" y="548680"/>
            <a:ext cx="5867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Зарождение славянской письменности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482301" y="1556792"/>
            <a:ext cx="5562600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Когда мы пытаемся представить себе начало русской книжности, наша мысль обязательно обращается к истории письма.</a:t>
            </a:r>
            <a:b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endParaRPr lang="ru-RU" sz="16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3" name="Picture 2" descr="D:\Документы\славянск\slav_pism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" t="7695" r="3624" b="6010"/>
          <a:stretch>
            <a:fillRect/>
          </a:stretch>
        </p:blipFill>
        <p:spPr bwMode="auto">
          <a:xfrm>
            <a:off x="175110" y="874007"/>
            <a:ext cx="2668698" cy="156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 descr="D:\Документы\славянск\66182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302" y="2408311"/>
            <a:ext cx="2940018" cy="2203897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6156176" y="2408311"/>
            <a:ext cx="2590800" cy="206210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Значение письма в истории развития цивилизации трудно переоценить.</a:t>
            </a:r>
            <a:b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Возможности письма не ограничены ни временем, ни расстоянием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3293448" y="4504222"/>
            <a:ext cx="4953000" cy="120032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Но искусством письма люди владели не всегда. Это искусство развивалось долго, на протяжении многих тысячелетий.</a:t>
            </a:r>
          </a:p>
          <a:p>
            <a:pPr>
              <a:spcBef>
                <a:spcPct val="50000"/>
              </a:spcBef>
              <a:defRPr/>
            </a:pPr>
            <a:endParaRPr lang="ru-RU" sz="16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30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kburg.tv/cixfiles/3074/pis_mennost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57"/>
            <a:ext cx="9144000" cy="687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s1.pic4you.ru/allimage/y2012/11-04/12216/26476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99392"/>
            <a:ext cx="59766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57873" y="548680"/>
            <a:ext cx="55626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Виды  письменности</a:t>
            </a:r>
            <a:endParaRPr lang="ru-RU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3635896" y="1190561"/>
            <a:ext cx="5112568" cy="452431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Вначале появилось картинное письмо (пиктография): какое-нибудь событие изображали в виде рисунка, затем стали изображать уже не событие, а отдельные предметы, а затем в виде условных знаков (идеография, иероглифы), и, наконец, научились изображать не предметы, а передавать знаками их названия (звуковое письмо)</a:t>
            </a:r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  <a:p>
            <a:pPr>
              <a:spcBef>
                <a:spcPct val="50000"/>
              </a:spcBef>
              <a:defRPr/>
            </a:pPr>
            <a:r>
              <a:rPr lang="en-US" sz="1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реки создали свой алфавит на основе финикийского письма, но значительно усовершенствовали его, введя особые знаки для гласных звуков.</a:t>
            </a:r>
          </a:p>
          <a:p>
            <a:pPr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Греческое письмо легло в основу латинской азбуки, а в IX веке было создано славянское письмо путем использования букв греческого алфавита.</a:t>
            </a:r>
          </a:p>
        </p:txBody>
      </p:sp>
      <p:pic>
        <p:nvPicPr>
          <p:cNvPr id="12" name="Picture 5" descr="P:\для записи class4\lang_sl_s.gif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5934"/>
            <a:ext cx="2190750" cy="140652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P:\для записи class4\isp_102v.gif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115" y="856761"/>
            <a:ext cx="1619250" cy="2190750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D:\Изображения\untitled1.png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20888"/>
            <a:ext cx="2027264" cy="155240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P:\для записи class4\initiation_s.gif"/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642" y="3973290"/>
            <a:ext cx="2303462" cy="175101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6" descr="P:\для записи class4\r25_m.jpg"/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5208588"/>
            <a:ext cx="1828800" cy="155416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27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kburg.tv/cixfiles/3074/pis_mennost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57"/>
            <a:ext cx="9144000" cy="687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s1.pic4you.ru/allimage/y2012/11-04/12216/26476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196" y="-99392"/>
            <a:ext cx="59766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747268" y="683934"/>
            <a:ext cx="5328593" cy="116955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sz="1400" b="1" noProof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истории развития славянской письменности мы можем различать три этапа и три разных группы. Эти три группы следующие: 1) руны, или "руница", 2) "глаголица" и 3) "кириллица" и "латинница", основанные на греческом или латинском письме</a:t>
            </a:r>
            <a:endParaRPr lang="ru-RU" sz="14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712505" y="1556792"/>
            <a:ext cx="5191299" cy="149271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endParaRPr lang="ru-RU" sz="1400" b="1" noProof="1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До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принятия крещения на Руси использовалась 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так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называемая </a:t>
            </a:r>
            <a:r>
              <a:rPr lang="ru-RU" sz="14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велесовица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имевшая сто сорок семь букв!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Название это дано 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уже 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20 веке, по имени бога </a:t>
            </a:r>
            <a:r>
              <a:rPr lang="ru-RU" sz="1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Велеса .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Именно этой древнейшей русской азбукой и была написана знаменитая "</a:t>
            </a:r>
            <a:r>
              <a:rPr lang="ru-RU" sz="14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Велесова</a:t>
            </a:r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книга". </a:t>
            </a:r>
            <a:endParaRPr lang="ru-RU" sz="14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70176" y="3137348"/>
            <a:ext cx="4572000" cy="249299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2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Велесова</a:t>
            </a: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книга - уникальный памятник древнеславянской письменности IX в. н. э. Была вырезана на деревянных дощечках славянскими волхвами-кудесниками. Охватывает двухтысячелетнюю историю миграций славяно-</a:t>
            </a:r>
            <a:r>
              <a:rPr lang="ru-RU" sz="12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ариев</a:t>
            </a: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из Семиречья к Днепру (XI в. до н.э. - IX в. н.э.), отражает их религиозно-философское мировоззрение, а также взаимоотношения со многими другими народами Европы и Азии.</a:t>
            </a:r>
            <a:b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2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Велесова</a:t>
            </a:r>
            <a:r>
              <a:rPr lang="ru-RU" sz="12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книга впервые переведена на русский язык ритмической прозой - строка в строку с древним текстом, который сопровождается необходимыми пояснениями и комментариями</a:t>
            </a:r>
          </a:p>
        </p:txBody>
      </p:sp>
      <p:pic>
        <p:nvPicPr>
          <p:cNvPr id="7" name="Picture 7" descr="D:\Документы\славянск\slavrunes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97" y="3128640"/>
            <a:ext cx="3834562" cy="207903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6" descr="D:\Изображения\VKgnatuk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36710"/>
            <a:ext cx="1881187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399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kburg.tv/cixfiles/3074/pis_mennost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357"/>
            <a:ext cx="9144000" cy="687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s1.pic4you.ru/allimage/y2012/11-04/12216/26476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-99392"/>
            <a:ext cx="59766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63888" y="692696"/>
            <a:ext cx="54288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БЕРЕСТЯНЫЕ 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ГРАМОТЫ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-</a:t>
            </a:r>
            <a:endParaRPr lang="ru-RU" sz="32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51716" y="1196752"/>
            <a:ext cx="511870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письма и документы XI-XV вв. на березовой коре, открытые раскопками древнерусских городов.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  Первые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берестяные грамоты найдены в Новгороде в 1951 году археологической экспедицией под руководством А. В. Арциховского. Буквы процарапывались острой костяной или металлической палочкой (также найдены при раскопках) на специально подготовленной березовой коре. Новгородское название берестяной грамоты — “</a:t>
            </a:r>
            <a:r>
              <a:rPr lang="ru-RU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берёсто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”. Большинство берестяных грамот —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частные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письма, в которых затрагиваются бытовые и хозяйственные вопросы, содержатся поручения, описываются конфликты, некоторые грамоты шуточного содержания.</a:t>
            </a:r>
          </a:p>
          <a:p>
            <a:pPr>
              <a:defRPr/>
            </a:pPr>
            <a:endParaRPr lang="ru-RU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6" name="Picture 3" descr="D:\Изображения\Bb419_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39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876">
            <a:off x="128996" y="351986"/>
            <a:ext cx="2968282" cy="124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D:\Изображения\s320x240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44" b="14868"/>
          <a:stretch>
            <a:fillRect/>
          </a:stretch>
        </p:blipFill>
        <p:spPr bwMode="auto">
          <a:xfrm rot="21215748">
            <a:off x="135892" y="1412776"/>
            <a:ext cx="2424528" cy="101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D:\Изображения\20100805beresta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9" t="10182" r="2748" b="15379"/>
          <a:stretch>
            <a:fillRect/>
          </a:stretch>
        </p:blipFill>
        <p:spPr bwMode="auto">
          <a:xfrm rot="277891">
            <a:off x="177966" y="4049579"/>
            <a:ext cx="2975931" cy="222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906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kburg.tv/cixfiles/3074/pis_mennost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824"/>
            <a:ext cx="9144000" cy="69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://s1.pic4you.ru/allimage/y2012/11-04/12216/264764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-76268"/>
            <a:ext cx="59766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-612576" y="557562"/>
            <a:ext cx="8186738" cy="10096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Рисунки маленького </a:t>
            </a:r>
          </a:p>
          <a:p>
            <a:pPr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новгородца -</a:t>
            </a:r>
            <a:r>
              <a:rPr lang="ru-RU" sz="3200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Онфима</a:t>
            </a:r>
            <a:endParaRPr lang="ru-RU" sz="32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5" name="Picture 2" descr="Картинка 33 из 204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/>
          <a:stretch>
            <a:fillRect/>
          </a:stretch>
        </p:blipFill>
        <p:spPr bwMode="auto">
          <a:xfrm>
            <a:off x="1902715" y="1772816"/>
            <a:ext cx="2954274" cy="188462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132857" y="3655051"/>
            <a:ext cx="3888432" cy="1873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18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Автопортрет </a:t>
            </a:r>
            <a:r>
              <a:rPr lang="ru-RU" sz="1800" b="1" dirty="0" err="1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Онфима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в образе трехпалого всадника, поражающего такого же врага. Выписана также половина азбуки от А до К</a:t>
            </a:r>
            <a:endParaRPr lang="ru-RU" sz="1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" name="Picture 6" descr="400px-Bb200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 l="10035"/>
          <a:stretch/>
        </p:blipFill>
        <p:spPr bwMode="auto">
          <a:xfrm rot="316690">
            <a:off x="4700936" y="3497947"/>
            <a:ext cx="3528392" cy="242341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/>
        </p:spPr>
      </p:pic>
    </p:spTree>
    <p:extLst>
      <p:ext uri="{BB962C8B-B14F-4D97-AF65-F5344CB8AC3E}">
        <p14:creationId xmlns:p14="http://schemas.microsoft.com/office/powerpoint/2010/main" val="310921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187624" y="116632"/>
            <a:ext cx="2209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Азбука</a:t>
            </a:r>
            <a:endParaRPr lang="ru-RU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8" name="Picture 3" descr="P:\для записи class4\0001-0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946"/>
          <a:stretch/>
        </p:blipFill>
        <p:spPr bwMode="auto">
          <a:xfrm>
            <a:off x="4867132" y="378180"/>
            <a:ext cx="2282732" cy="290671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 descr="P:\для записи class4\0001-003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549"/>
          <a:stretch/>
        </p:blipFill>
        <p:spPr bwMode="auto">
          <a:xfrm>
            <a:off x="6008498" y="3317075"/>
            <a:ext cx="2717798" cy="290671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04092" y="980728"/>
            <a:ext cx="4249719" cy="55092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Великое дело создания славянской азбуки совершили братья Константин (при крещении принявший имя Кирилл) и Мефодий. Главная заслуга в этом деле принадлежит Кириллу. Мефодий был верным его помощником. Составляя славянскую азбуку, Кирилл смог уловить в звучании знакомого ему с детства славянского языка основные звуки этого языка и найти для каждого из них буквенные обозначения. Читая по-старославянски, мы произносим слова так, как они написаны. Славянский книжный язык (старославянский) получил распространение в качестве общего языка для многих славянских народов. Им пользовались южные славяне (болгары, сербы, хорваты), западные славяне (чехи, словаки), восточные славяне(украинцы, белорусы, русские).</a:t>
            </a:r>
          </a:p>
        </p:txBody>
      </p:sp>
    </p:spTree>
    <p:extLst>
      <p:ext uri="{BB962C8B-B14F-4D97-AF65-F5344CB8AC3E}">
        <p14:creationId xmlns:p14="http://schemas.microsoft.com/office/powerpoint/2010/main" val="427289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395536" y="116632"/>
            <a:ext cx="426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Кирилл и </a:t>
            </a:r>
            <a:r>
              <a:rPr lang="ru-RU" sz="3200" b="1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Мефодий</a:t>
            </a:r>
            <a:endParaRPr lang="ru-RU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6" name="Picture 2" descr="D:\Documents and Settings\4u10\Рабочий стол\Алексева\К и М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6709" y="-1"/>
            <a:ext cx="2646611" cy="3385007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2" descr="Просветители славя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677802"/>
            <a:ext cx="2592288" cy="3646053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95536" y="836712"/>
            <a:ext cx="3810367" cy="52629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Славянские просветители, создатели славянской азбуки, проповедники христианства, первые переводчики богослужебных книг с греческого на славянский язык.</a:t>
            </a:r>
            <a:b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Кирилл  (около 827-14.2.869) и его старший брат Мефодий (около 815-6.4.885) родились в</a:t>
            </a:r>
            <a:b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г. Фессалоники в семье военачальника. </a:t>
            </a:r>
            <a:b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Кирилл получил образование при дворе византийского императора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Михаила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III в Константинополе. Кирилл хорошо знал славянский, греческий, латинский, еврейский и арабский языки. Отказавшись от предложенной ему императором адмиральской карьеры, Кирилл стал патриаршим библиотекарем, затем преподавал философию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8723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Кирилл и Мефодий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7544" y="2204864"/>
            <a:ext cx="3640138" cy="410368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Rectangle 6"/>
          <p:cNvSpPr txBox="1">
            <a:spLocks noRot="1" noChangeArrowheads="1"/>
          </p:cNvSpPr>
          <p:nvPr/>
        </p:nvSpPr>
        <p:spPr>
          <a:xfrm>
            <a:off x="323528" y="332656"/>
            <a:ext cx="4464496" cy="23034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 </a:t>
            </a: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Братья  испытывали по отношению друг к другу глубокое уважение и искреннюю привязанность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  <a:cs typeface="Arial" pitchFamily="34" charset="0"/>
              </a:rPr>
              <a:t>.</a:t>
            </a:r>
          </a:p>
        </p:txBody>
      </p:sp>
      <p:pic>
        <p:nvPicPr>
          <p:cNvPr id="8" name="Picture 2" descr="C:\Documents and Settings\teacher4.EDUDOMAIN.000\Мои документы\Иванова Г.И\РИс\Кирилл и МЕфодий создают азбуку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399" y="980728"/>
            <a:ext cx="3977745" cy="27363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5508104" y="3933056"/>
            <a:ext cx="27003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Кирилл и Мефодий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создают азбуку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для славян</a:t>
            </a:r>
            <a:endParaRPr lang="ru-RU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9696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395537" y="260648"/>
            <a:ext cx="3997912" cy="403187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Мефодий рано поступил на военную службу. 10 лет был управителем одной из населённых славянами областей. Затем удалился в монастырь. В 60-х гг., отказавшись от сана архиепископа, стал игуменом монастыря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Полихрон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на азиатском берегу Мраморного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моря</a:t>
            </a:r>
            <a:r>
              <a:rPr lang="ru-RU" sz="1600" b="1" i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Перед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отъездом  в Моравию Кирилл создал славянскую азбуку и с помощью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Мефодия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перевёл с греческого на славянский язык несколько богослужебных книг (избранные чтения из Евангелия, апостольские послания, псалтырь и др.) 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6" name="Picture 7" descr="1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365104"/>
            <a:ext cx="3401796" cy="2102875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932040" y="2636912"/>
            <a:ext cx="396044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866 (или 867) Кирилл и Мефодий по вызову римского папы Николая I направились в Рим.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Папа Адриан II в специальном послании разрешил им распространение славянских книг и славянского богослужения. После приезда в Рим Кирилл тяжело заболел и умер. Мефодий был посвящен в сан архиепископа Моравии и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Паннонии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29698" name="Picture 2" descr="http://www.ruistor.ru/images/rurikovichi/rurik/006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-27384"/>
            <a:ext cx="3960440" cy="238309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80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5" descr="C:\Documents and Settings\Виталька\Мои документы\Новая папка\Img\00099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320" y="4365104"/>
            <a:ext cx="2684984" cy="2315371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67544" y="2204636"/>
            <a:ext cx="4032448" cy="218521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17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Своей деятельностью Кирилл и Мефодий заложили основу славянской письменности и литературы. Эта деятельность была продолжена в южнославянских странах учениками Кирилла и </a:t>
            </a:r>
            <a:r>
              <a:rPr lang="ru-RU" sz="17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Мефодия</a:t>
            </a:r>
            <a:r>
              <a:rPr lang="ru-RU" sz="17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изгнанными из Моравии в 866г</a:t>
            </a:r>
            <a:r>
              <a:rPr lang="ru-RU" sz="17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</a:t>
            </a:r>
            <a:endParaRPr lang="ru-RU" sz="1700" b="1" i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788024" y="1844824"/>
            <a:ext cx="4032447" cy="39703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 1991 года в нашей стране 24 мая официально отмечается День славянской письменности и культуры как день святых равноапостольных </a:t>
            </a:r>
            <a:r>
              <a:rPr lang="ru-RU" sz="18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Мефодия</a:t>
            </a: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и Кирилла (Константина).</a:t>
            </a:r>
          </a:p>
          <a:p>
            <a:pPr>
              <a:defRPr/>
            </a:pPr>
            <a:endParaRPr lang="ru-RU" sz="1800" b="1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defRPr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Создатели славянской азбуки были канонизированы Православной церковью и почитались на Руси как великие гражданские мужи, запечатленные в памятниках и исторических мемориалах.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3788133" y="52658"/>
            <a:ext cx="56388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Возрождение праздника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</a:b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славянской письменности</a:t>
            </a:r>
            <a:br>
              <a:rPr lang="ru-RU" sz="2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</a:b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и культуры</a:t>
            </a:r>
          </a:p>
        </p:txBody>
      </p:sp>
      <p:pic>
        <p:nvPicPr>
          <p:cNvPr id="10" name="Picture 7" descr="03_Cyr-Meth-icon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260" y="19464"/>
            <a:ext cx="1827588" cy="223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345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-9532" y="0"/>
            <a:ext cx="4953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Мировые традиции праздника</a:t>
            </a:r>
          </a:p>
        </p:txBody>
      </p:sp>
      <p:pic>
        <p:nvPicPr>
          <p:cNvPr id="12" name="Picture 3" descr="P:\для записи class4\flag002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57225"/>
            <a:ext cx="9525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P:\для записи class4\znak1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028" y="542925"/>
            <a:ext cx="10763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03_cyr-meth-monuemnt-msk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913" y="1673226"/>
            <a:ext cx="3240164" cy="4686291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4835088" y="266204"/>
            <a:ext cx="3985384" cy="59759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17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соответствии с Постановлением Президиума Верховного Совета РСФСР от 30 января 1991 года №568-1 о ежегодном проведении Дней славянской письменности и культуры с 1991 года государственные и общественные организации, совместно с Русской Православной Церковью, стали проводить Дни славянской письменности и культуры.</a:t>
            </a:r>
          </a:p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17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период празднования в Успенском соборе Кремля, во всех храмах России совершается божественная литургия, крестные ходы, в Москве у памятника святым Кириллу и </a:t>
            </a:r>
            <a:r>
              <a:rPr lang="ru-RU" sz="17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Мефодию</a:t>
            </a:r>
            <a:r>
              <a:rPr lang="ru-RU" sz="17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- молебен, детские паломнические миссии по монастырям России, научно-практические конференции, выставки икон, графики. </a:t>
            </a:r>
          </a:p>
        </p:txBody>
      </p:sp>
    </p:spTree>
    <p:extLst>
      <p:ext uri="{BB962C8B-B14F-4D97-AF65-F5344CB8AC3E}">
        <p14:creationId xmlns:p14="http://schemas.microsoft.com/office/powerpoint/2010/main" val="52586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03_cyr-meth-icon196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10" y="332656"/>
            <a:ext cx="4084547" cy="591490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4905299" y="276237"/>
            <a:ext cx="4039815" cy="701730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Слава вам, братья, славян просветители, 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Церкви славянской святые отцы,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Слава вам, правды Христовой учители,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Слава вам, грамоты нашей творцы!</a:t>
            </a:r>
          </a:p>
          <a:p>
            <a:pPr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Будьте ж славянству звеном единения,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Братья святые Мефодий, Кирилл,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Да осенит его дух примирения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Вашей молитвой пред Господом сил!</a:t>
            </a:r>
          </a:p>
          <a:p>
            <a:pPr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Слава вам, братья, славян просветители, 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Церкви славянской святые отцы,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Слава вам, правды Христовой учители,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Слава вам, грамоты нашей творцы!</a:t>
            </a:r>
          </a:p>
          <a:p>
            <a:pPr>
              <a:spcBef>
                <a:spcPct val="50000"/>
              </a:spcBef>
              <a:defRPr/>
            </a:pP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  <a:defRPr/>
            </a:pP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86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97214" y="118293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4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Глаголица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5536" y="980728"/>
            <a:ext cx="4032448" cy="2308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Глаголица существовала самое малое за 200 лет до Кирилла.</a:t>
            </a:r>
          </a:p>
          <a:p>
            <a:pPr algn="ctr">
              <a:defRPr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Несомненно одно: глаголица на века древнее кириллицы. Именно поэтому на старинных пергаментах (палимпсестах) всегда кириллица перекрывает глаголицу.</a:t>
            </a:r>
          </a:p>
        </p:txBody>
      </p:sp>
      <p:pic>
        <p:nvPicPr>
          <p:cNvPr id="8" name="Picture 4" descr="P:\для записи class4\azbuka2.jp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/>
          </a:blip>
          <a:srcRect/>
          <a:stretch>
            <a:fillRect/>
          </a:stretch>
        </p:blipFill>
        <p:spPr bwMode="auto">
          <a:xfrm>
            <a:off x="994323" y="3289052"/>
            <a:ext cx="2304256" cy="3234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9" name="Picture 3" descr="D:\Documents and Settings\4u02\Рабочий стол\АЛЬКОВА\images.jpg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5508104" y="113692"/>
            <a:ext cx="2148199" cy="339918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4716016" y="3861048"/>
            <a:ext cx="4320480" cy="2308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 мнению подавляющего большинства исследователей, «глаголица» древнее «кириллицы» Зародилась глаголица, по-видимому, на Адриатическом побережье Балканского полуострова, где она в отмирающем виде существует и теперь. </a:t>
            </a:r>
          </a:p>
        </p:txBody>
      </p:sp>
    </p:spTree>
    <p:extLst>
      <p:ext uri="{BB962C8B-B14F-4D97-AF65-F5344CB8AC3E}">
        <p14:creationId xmlns:p14="http://schemas.microsoft.com/office/powerpoint/2010/main" val="193918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394" y="-254813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P:\для записи class4\K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50" y="338787"/>
            <a:ext cx="4140270" cy="1588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P:\для записи class4\a5.gif"/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791" y="1943742"/>
            <a:ext cx="2699402" cy="3357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D:\Documents and Settings\4u03\Рабочий стол\Савинова\book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215069"/>
            <a:ext cx="1728192" cy="1211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3650" y="549717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Образцом для написания букв кириллицы послужили знаки греческого уставного алфавита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788024" y="198806"/>
            <a:ext cx="4145950" cy="501675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Первые книги на кириллице также написаны уставом. Устав — это такое письмо, когда буквы пишутся прямо на одинаковом расстоянии друг от друга, без наклона - они как бы "уставлены". Буквы строго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геометричны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, вертикальные линии , как правило, толще горизонтальных, промежутка между словами нет. Древнерусские рукописи IX - XIV веков написаны уставом. </a:t>
            </a:r>
            <a:b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С середины XIV столетия получил распространение полуустав, который был менее красив, чем устав зато позволял писать быстрее. </a:t>
            </a:r>
            <a:b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Появился наклон в буквах, их </a:t>
            </a:r>
            <a:r>
              <a:rPr lang="ru-RU" sz="1600" b="1" dirty="0" err="1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геометричность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не так заметна; перестало выдерживаться соотношение толстых и тонких линий; текст уже делился на слова.</a:t>
            </a:r>
          </a:p>
        </p:txBody>
      </p:sp>
    </p:spTree>
    <p:extLst>
      <p:ext uri="{BB962C8B-B14F-4D97-AF65-F5344CB8AC3E}">
        <p14:creationId xmlns:p14="http://schemas.microsoft.com/office/powerpoint/2010/main" val="398657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11"/>
          <p:cNvGrpSpPr>
            <a:grpSpLocks/>
          </p:cNvGrpSpPr>
          <p:nvPr/>
        </p:nvGrpSpPr>
        <p:grpSpPr bwMode="auto">
          <a:xfrm>
            <a:off x="455613" y="147638"/>
            <a:ext cx="8004175" cy="1162050"/>
            <a:chOff x="275" y="251"/>
            <a:chExt cx="5042" cy="777"/>
          </a:xfrm>
        </p:grpSpPr>
        <p:sp>
          <p:nvSpPr>
            <p:cNvPr id="11" name="Text Box 3"/>
            <p:cNvSpPr txBox="1">
              <a:spLocks noChangeArrowheads="1"/>
            </p:cNvSpPr>
            <p:nvPr/>
          </p:nvSpPr>
          <p:spPr bwMode="auto">
            <a:xfrm>
              <a:off x="275" y="433"/>
              <a:ext cx="5042" cy="4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  <a:defRPr/>
              </a:pPr>
              <a:r>
                <a:rPr lang="ru-RU" sz="3600" b="1" dirty="0"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ontistes Uos" pitchFamily="2" charset="0"/>
                </a:rPr>
                <a:t>Дни Славянской </a:t>
              </a:r>
              <a:r>
                <a:rPr lang="ru-RU" sz="3600" b="1" dirty="0" smtClean="0">
                  <a:solidFill>
                    <a:srgbClr val="6633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ontistes Uos" pitchFamily="2" charset="0"/>
                </a:rPr>
                <a:t>   Письменности</a:t>
              </a:r>
              <a:endPara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endParaRPr>
            </a:p>
          </p:txBody>
        </p:sp>
        <p:pic>
          <p:nvPicPr>
            <p:cNvPr id="12" name="Picture 5" descr="C:\Documents and Settings\teacher4.EDUDOMAIN.000\Мои документы\Иванова Г.И\РИс\venzel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11" y="251"/>
              <a:ext cx="312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6" descr="C:\Documents and Settings\teacher4.EDUDOMAIN.000\Мои документы\Иванова Г.И\РИс\venzel_1.g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1" y="878"/>
              <a:ext cx="312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4" descr="http://s1.pic4you.ru/allimage/y2012/11-04/12216/264764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-49696"/>
            <a:ext cx="7334172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:\для записи class4\k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440" y="746723"/>
            <a:ext cx="4349919" cy="493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P:\для записи class4\Буквы\a1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216" y="1052736"/>
            <a:ext cx="1004887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 descr="P:\для записи class4\Буквы\V1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410" y="3615420"/>
            <a:ext cx="9048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P:\для записи class4\Буквы\P.gif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575" y="1014636"/>
            <a:ext cx="14192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" descr="P:\для записи class4\Буквы\t1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487" y="3635570"/>
            <a:ext cx="1295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9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8492" y="188640"/>
            <a:ext cx="3887663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Азъ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буки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веде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.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Глаголъ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добро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есте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. Живите зело, земля, и, иже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како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люди, мыслите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нашъ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онъ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покои.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Рцы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слово твердо -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укъ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фъретъ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херъ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.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Цы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, черве,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шта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ъра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юсъ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Frontistes Uos" pitchFamily="2" charset="0"/>
              </a:rPr>
              <a:t> яти!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Frontistes Uos" pitchFamily="2" charset="0"/>
              </a:rPr>
              <a:t/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Frontistes Uos" pitchFamily="2" charset="0"/>
              </a:rPr>
            </a:br>
            <a:endParaRPr lang="ru-RU" sz="2800" dirty="0">
              <a:solidFill>
                <a:schemeClr val="accent6">
                  <a:lumMod val="50000"/>
                </a:schemeClr>
              </a:solidFill>
              <a:latin typeface="Frontistes Uos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1512" y="4653136"/>
            <a:ext cx="3672408" cy="1200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Совокупность приведенных выше фраз и составляет азбучное Послание:</a:t>
            </a:r>
          </a:p>
          <a:p>
            <a:pPr algn="ctr">
              <a:defRPr/>
            </a:pP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88024" y="590307"/>
            <a:ext cx="39604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Я знаю буквы: 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Письмо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– это достояние. Трудитесь усердно, земляне, 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pPr algn="ctr">
              <a:defRPr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как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подобает разумным людям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– </a:t>
            </a:r>
          </a:p>
          <a:p>
            <a:pPr algn="ctr">
              <a:defRPr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постигайте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мироздание! Несите слово убежденно – Знание – дар Божий! Дерзайте, вникайте, чтобы Сущего свет постичь!</a:t>
            </a:r>
            <a:br>
              <a:rPr lang="ru-RU" sz="24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endParaRPr lang="ru-RU" sz="24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269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8093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-2180959" y="188639"/>
            <a:ext cx="8964613" cy="9366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  <a:cs typeface="Arial" charset="0"/>
              </a:rPr>
              <a:t> 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  <a:cs typeface="Arial" charset="0"/>
              </a:rPr>
              <a:t>Книги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  <a:cs typeface="Arial" charset="0"/>
              </a:rPr>
              <a:t> 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  <a:cs typeface="Arial" charset="0"/>
              </a:rPr>
              <a:t>Древней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  <a:cs typeface="Arial" charset="0"/>
              </a:rPr>
              <a:t> </a:t>
            </a:r>
            <a:r>
              <a:rPr lang="ru-RU" sz="3600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  <a:cs typeface="Arial" charset="0"/>
              </a:rPr>
              <a:t>Руси</a:t>
            </a:r>
            <a:r>
              <a:rPr lang="ru-RU" sz="3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</a:t>
            </a:r>
            <a:endParaRPr lang="ru-RU" sz="36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6" name="Picture 8" descr="http://csl.bas-net.by/Web/photos/photogallery/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7" t="7142" r="4181" b="5518"/>
          <a:stretch/>
        </p:blipFill>
        <p:spPr bwMode="auto">
          <a:xfrm>
            <a:off x="697014" y="980728"/>
            <a:ext cx="3465111" cy="507065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" name="Picture 7" descr="http://artinvestment.ru/content/download/news_2011/20111229_evangelie_tet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8" t="6868" r="7574" b="10480"/>
          <a:stretch>
            <a:fillRect/>
          </a:stretch>
        </p:blipFill>
        <p:spPr bwMode="auto">
          <a:xfrm>
            <a:off x="4998675" y="3378314"/>
            <a:ext cx="3594100" cy="23860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806686" y="393913"/>
            <a:ext cx="5362575" cy="280076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>
              <a:defRPr/>
            </a:pP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Искусно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предки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книги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украшали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Камнями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,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позолотой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и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эмалью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.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И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словно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драгоценные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венцы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,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Евангелия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старинные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сияли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.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В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обителях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послушники-писцы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Старательно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умелою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рукой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Строку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вели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усердно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за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строкой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.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Письма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славянского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узорчатая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вязь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Орнаментом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цветочным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оплелась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.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А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силуэты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лесных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зверей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  и  </a:t>
            </a:r>
            <a:r>
              <a:rPr lang="en-US" sz="16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птиц</a:t>
            </a:r>
            <a:endParaRPr lang="en-US" sz="1600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Times New Roman" pitchFamily="18" charset="0"/>
            </a:endParaRPr>
          </a:p>
          <a:p>
            <a:pPr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charset="0"/>
              </a:rPr>
              <a:t>Цветами,  травами  и  стеблями  вились.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958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304023" y="260648"/>
            <a:ext cx="4303712" cy="8477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Повесть Временных Лет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6" name="Picture 2" descr="Картинка 5 из 26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957976" y="1412776"/>
            <a:ext cx="2868643" cy="31683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  <p:sp>
        <p:nvSpPr>
          <p:cNvPr id="9" name="Прямоугольник 8"/>
          <p:cNvSpPr/>
          <p:nvPr/>
        </p:nvSpPr>
        <p:spPr>
          <a:xfrm>
            <a:off x="168291" y="4725878"/>
            <a:ext cx="4575175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Летописи – исторические сочинения, в которых события излагаются по </a:t>
            </a:r>
            <a:r>
              <a:rPr lang="ru-RU" sz="1600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погодичному</a:t>
            </a: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 принципу, т.е. о событиях, произошедших в течение одного года и начинаются словами «В лето такое-то…» («лето» в древнерусском языке означает «год»). 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Содержимое 7"/>
          <p:cNvSpPr txBox="1">
            <a:spLocks/>
          </p:cNvSpPr>
          <p:nvPr/>
        </p:nvSpPr>
        <p:spPr bwMode="auto">
          <a:xfrm>
            <a:off x="4860032" y="146985"/>
            <a:ext cx="3868737" cy="6164263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Wingdings 2" pitchFamily="18" charset="2"/>
              <a:buNone/>
              <a:defRPr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Д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ревнерусская летопись, созданная в 1110-х.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Самый ранний дошедший до нашего времени список Повести временных лет относится к 14 в. Он получил название Лаврентьевская летопись по имени переписчика, монаха Лаврентия, и был составлен в 1377.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Повесть временных лет – первая летопись, текст которой дошел до нас почти в первоначальном виде.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Название Повесть временных лет переводится как Повесть минувших лет.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Основные события – войны, основание храмов и монастырей, кончина князей и митрополитов – глав Русской церкви.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  <a:cs typeface="Arial" charset="0"/>
              </a:rPr>
              <a:t>Летописец  не истолковывает с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обытия, не ищет их причины, а просто описывает их. 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ru-RU" sz="16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79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254813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4"/>
          <p:cNvSpPr txBox="1">
            <a:spLocks/>
          </p:cNvSpPr>
          <p:nvPr/>
        </p:nvSpPr>
        <p:spPr>
          <a:xfrm>
            <a:off x="-1620688" y="188640"/>
            <a:ext cx="8229600" cy="776288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Остромирово Евангелие</a:t>
            </a:r>
            <a:endParaRPr lang="ru-RU" sz="28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6" name="i-main-pic" descr="Картинка 1 из 152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069" r="1607" b="5302"/>
          <a:stretch>
            <a:fillRect/>
          </a:stretch>
        </p:blipFill>
        <p:spPr bwMode="auto">
          <a:xfrm>
            <a:off x="467544" y="964928"/>
            <a:ext cx="3816424" cy="2245842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358991" y="3381762"/>
            <a:ext cx="3909764" cy="17303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Остромирово Евангелие самая древняя древнерусская рукописная книга. Была переписана по заказу именитого новгородского посадника Остромира и украшена переплетом-окладом с драгоценными камнями. Работа над рукописью была начата 21 октября 1056 года и закончена 12 мая 1057 года.</a:t>
            </a:r>
            <a:r>
              <a:rPr lang="ru-RU" sz="1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18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1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716016" y="427345"/>
            <a:ext cx="4077172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ИЗ ПЕРВОГО ИЗБОРНИКА</a:t>
            </a:r>
            <a:b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</a:b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СВЯТОСЛАВА 1073 г.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972790" y="1599093"/>
            <a:ext cx="1177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Рукопись</a:t>
            </a:r>
            <a:endParaRPr lang="ru-RU" sz="3200" b="1" dirty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10" name="Picture 2" descr="D:\Documents and Settings\4u07\Рабочий стол\Ширшова А.П\Рукопись.gif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565" y="2492896"/>
            <a:ext cx="3426074" cy="2865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2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D:\Documents and Settings\4u07\Рабочий стол\Ширшова А.П\Новая папка (2)\Кни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19672"/>
            <a:ext cx="2448272" cy="3894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275309" y="4005064"/>
            <a:ext cx="4114800" cy="2370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ЗОГРАФСКОЕ ЕВАНГЕЛИЕ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конец X - начало X</a:t>
            </a:r>
            <a:r>
              <a:rPr lang="en-US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I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века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глаголица</a:t>
            </a:r>
            <a:endParaRPr lang="ru-RU" sz="16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  <p:pic>
        <p:nvPicPr>
          <p:cNvPr id="8" name="Picture 1026" descr="D:\Documents and Settings\4u07\Рабочий стол\Ширшова А.П\Новая папка (2)\Книг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363" y="119672"/>
            <a:ext cx="2971760" cy="3748517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027"/>
          <p:cNvSpPr txBox="1">
            <a:spLocks noChangeArrowheads="1"/>
          </p:cNvSpPr>
          <p:nvPr/>
        </p:nvSpPr>
        <p:spPr bwMode="auto">
          <a:xfrm>
            <a:off x="4860032" y="3820914"/>
            <a:ext cx="3816423" cy="273843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ПРИТЧА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из  книги первой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   ЗЕРЦАЛА</a:t>
            </a:r>
          </a:p>
          <a:p>
            <a:pPr algn="ctr">
              <a:spcBef>
                <a:spcPct val="50000"/>
              </a:spcBef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Оттиск первой половины 1760 г.</a:t>
            </a:r>
            <a:endParaRPr lang="ru-RU" sz="2000" b="1" dirty="0" smtClean="0">
              <a:solidFill>
                <a:schemeClr val="accent4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ontistes Uo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75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1399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Documents and Settings\4u08\Рабочий стол\Ястрембович В К\map1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365172"/>
            <a:ext cx="4104456" cy="215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10413" y="260648"/>
            <a:ext cx="4032448" cy="132343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Огромный интерес вызывает «Апостол», изданный во Львове в 1574 году типографией Ивана Федорова, с именем которого связано  книгопечатание на Украине</a:t>
            </a:r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. </a:t>
            </a:r>
          </a:p>
        </p:txBody>
      </p:sp>
      <p:pic>
        <p:nvPicPr>
          <p:cNvPr id="23554" name="Picture 2" descr="http://www.booksite.ru/enciklopedia/book/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1"/>
            <a:ext cx="1764434" cy="266429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726387" y="188640"/>
            <a:ext cx="403244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Среди научных изданий 16 столетия имел огромное значение «Лексикон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словеноросъкий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и имен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толкование»,созданный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знаменитым учеником, поэтом, гравером, типографом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Памвою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Бернидою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. Знаменательным событием в культурной жизни был выход «Синопсиса»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Инокентия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1600" b="1" dirty="0" err="1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Гизеля</a:t>
            </a:r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(1674 год)-сборника повестей отечественной истории с древнейших времен до 70 годов 17 столетия. Эта книга переиздавалась более  30 раз и более чем 100 лет была учебным пособием. </a:t>
            </a:r>
          </a:p>
        </p:txBody>
      </p:sp>
      <p:pic>
        <p:nvPicPr>
          <p:cNvPr id="9" name="Picture 2" descr="884975441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593C38"/>
              </a:clrFrom>
              <a:clrTo>
                <a:srgbClr val="593C3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4" t="19017" r="5716" b="13351"/>
          <a:stretch>
            <a:fillRect/>
          </a:stretch>
        </p:blipFill>
        <p:spPr bwMode="auto">
          <a:xfrm rot="5655616">
            <a:off x="7366985" y="4816859"/>
            <a:ext cx="1780012" cy="1047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http://www.fessl.ru/netcat_files/Image/kirill_books2/sinopsis-18-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0180">
            <a:off x="5175456" y="4464860"/>
            <a:ext cx="2685886" cy="1669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upload.wikimedia.org/wikipedia/commons/thumb/f/f7/Berinda_Lexicon.jpg/250px-Berinda_Lexicon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41146">
            <a:off x="4726387" y="4115698"/>
            <a:ext cx="1457196" cy="183023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696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5506" y="-181935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788024" y="764704"/>
            <a:ext cx="4032448" cy="409416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500"/>
              </a:spcBef>
              <a:spcAft>
                <a:spcPts val="500"/>
              </a:spcAft>
              <a:defRPr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России полный список рукописной (на славянском языке) Библии был собран впервые в 1499 г. новгородским архиепископом Геннадием, но он был почти никому не известен. До этого, то есть с 10 в. до 15 в., были в ходу лишь отдельные книги древнеславянской Библии, переведенной с латинского в 884 г. </a:t>
            </a:r>
          </a:p>
        </p:txBody>
      </p:sp>
      <p:pic>
        <p:nvPicPr>
          <p:cNvPr id="6" name="Picture 4" descr="P:\для записи class4\bibli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882" y="188640"/>
            <a:ext cx="212407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0" y="3058092"/>
            <a:ext cx="4686300" cy="64633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БИБЛИЯ или СВЯЩЕННЫЯ КНИГИ </a:t>
            </a:r>
            <a:b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</a:br>
            <a:r>
              <a:rPr lang="ru-RU" sz="1800" b="1" dirty="0" smtClean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ontistes Uos" pitchFamily="2" charset="0"/>
              </a:rPr>
              <a:t>ВЕТХАГО И НОВАГО ЗАВЕТА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251520" y="4077072"/>
            <a:ext cx="4104456" cy="131445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русскiй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переводъ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исполненный 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СВЯТЕЙШИМЪ ПРАВИТЕЛЬСТВУЮЩИМЪ СИНОДОМЪ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</a:br>
            <a:r>
              <a:rPr lang="ru-RU" sz="1600" dirty="0" err="1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Съ</a:t>
            </a: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 230 рисунками ГУСТАВА ДОРЕ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1600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ru-RU" sz="1600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36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-171399"/>
            <a:ext cx="6013176" cy="727280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isr.rs.gov.ru/sites/israel.rusintercenter.ru/files/images/jpg_61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579" y="-171399"/>
            <a:ext cx="6097957" cy="727280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kornjushkina\Desktop\книги\1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7498" y="-175526"/>
            <a:ext cx="9684034" cy="71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980728"/>
            <a:ext cx="402160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Язык и письменность являются едва ли не самыми важными </a:t>
            </a:r>
            <a:r>
              <a:rPr lang="ru-RU" sz="2000" dirty="0" err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культуро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-образующими факторами. Если у народа отнять право или возможность говорить на родном языке, то это будет самым тяжким ударом по его родной культуре. Если у человека отнять книги на родном языке, то он лишится самых важных сокровищ своей культуры. 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694110" y="620688"/>
            <a:ext cx="6732587" cy="255454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Язык, великолепный наш язык,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Речное ли, степное в нем раздолье,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нем клекоты орла и вечный рык,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Напев, и звон, и ладан богомолья.</a:t>
            </a:r>
          </a:p>
          <a:p>
            <a:pPr>
              <a:spcBef>
                <a:spcPct val="50000"/>
              </a:spcBef>
              <a:defRPr/>
            </a:pP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 нем воркованье голубя весной,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Взлет жаворонка к солнцу - выше, выше,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Березовая роща. Свет сквозной,</a:t>
            </a:r>
            <a:b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1600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Небесный дождь, просыпанный </a:t>
            </a:r>
            <a:endParaRPr lang="ru-RU" sz="1600" dirty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  <a:defRPr/>
            </a:pPr>
            <a:r>
              <a:rPr lang="ru-RU" sz="1600" i="1" dirty="0" smtClean="0">
                <a:solidFill>
                  <a:schemeClr val="accent4">
                    <a:lumMod val="50000"/>
                  </a:schemeClr>
                </a:solidFill>
                <a:latin typeface="Comic Sans MS" pitchFamily="66" charset="0"/>
              </a:rPr>
              <a:t>                 Константин Бальмонт (1925)</a:t>
            </a:r>
            <a:endParaRPr lang="ru-RU" sz="1600" dirty="0" smtClean="0">
              <a:solidFill>
                <a:schemeClr val="accent4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8" name="Picture 8" descr="C:\Documents and Settings\teacher4.EDUDOMAIN.000\Мои документы\Иванова Г.И\РИс\venzel.gif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2388" y="245028"/>
            <a:ext cx="3240360" cy="13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2" descr="35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 l="15875" t="1321" r="17207" b="3238"/>
          <a:stretch>
            <a:fillRect/>
          </a:stretch>
        </p:blipFill>
        <p:spPr bwMode="auto">
          <a:xfrm>
            <a:off x="6804248" y="3465004"/>
            <a:ext cx="1616195" cy="268089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/>
        </p:spPr>
      </p:pic>
    </p:spTree>
    <p:extLst>
      <p:ext uri="{BB962C8B-B14F-4D97-AF65-F5344CB8AC3E}">
        <p14:creationId xmlns:p14="http://schemas.microsoft.com/office/powerpoint/2010/main" val="283445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718" y="-239138"/>
            <a:ext cx="9680576" cy="7196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824561" y="680293"/>
            <a:ext cx="424847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Copperplate Gothic Bold" pitchFamily="34" charset="0"/>
              </a:rPr>
              <a:t>«Российский язык в полной силе, красоте и богатстве переменам и упадку </a:t>
            </a:r>
            <a:r>
              <a:rPr lang="ru-RU" sz="1600" b="1" i="1" dirty="0" err="1">
                <a:solidFill>
                  <a:schemeClr val="accent4">
                    <a:lumMod val="50000"/>
                  </a:schemeClr>
                </a:solidFill>
                <a:latin typeface="Copperplate Gothic Bold" pitchFamily="34" charset="0"/>
              </a:rPr>
              <a:t>неподвержен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Copperplate Gothic Bold" pitchFamily="34" charset="0"/>
              </a:rPr>
              <a:t> утвердится, коль долго Церковь Российская славословием Божиим на славянском языке украшаться будет» </a:t>
            </a:r>
          </a:p>
          <a:p>
            <a:pPr>
              <a:defRPr/>
            </a:pPr>
            <a:endParaRPr lang="ru-RU" sz="1600" b="1" i="1" dirty="0">
              <a:solidFill>
                <a:schemeClr val="accent4">
                  <a:lumMod val="50000"/>
                </a:schemeClr>
              </a:solidFill>
              <a:latin typeface="Copperplate Gothic Bold" pitchFamily="34" charset="0"/>
            </a:endParaRPr>
          </a:p>
          <a:p>
            <a:pPr>
              <a:defRPr/>
            </a:pPr>
            <a:r>
              <a:rPr lang="en-US" sz="1600" b="1" i="1" dirty="0">
                <a:solidFill>
                  <a:schemeClr val="accent4">
                    <a:lumMod val="50000"/>
                  </a:schemeClr>
                </a:solidFill>
                <a:latin typeface="Copperplate Gothic Bold" pitchFamily="34" charset="0"/>
              </a:rPr>
              <a:t>		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Copperplate Gothic Bold" pitchFamily="34" charset="0"/>
              </a:rPr>
              <a:t>М.В. Ломоносов </a:t>
            </a:r>
          </a:p>
          <a:p>
            <a:pPr>
              <a:defRPr/>
            </a:pPr>
            <a:endParaRPr lang="ru-RU" sz="1600" b="1" i="1" dirty="0">
              <a:solidFill>
                <a:schemeClr val="accent4">
                  <a:lumMod val="50000"/>
                </a:schemeClr>
              </a:solidFill>
              <a:latin typeface="Copperplate Gothic Bold" pitchFamily="34" charset="0"/>
            </a:endParaRPr>
          </a:p>
          <a:p>
            <a:pPr>
              <a:defRPr/>
            </a:pP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Copperplate Gothic Bold" pitchFamily="34" charset="0"/>
              </a:rPr>
              <a:t>«Берегите наш язык, наш прекрасный русский язык, этот клад, это достояние, переданное нам нашими предшественниками!.. Обращайтесь почтительно с этим могущественным орудием; в руках умелых оно в состоянии совершать чудеса» </a:t>
            </a:r>
          </a:p>
          <a:p>
            <a:pPr>
              <a:defRPr/>
            </a:pPr>
            <a:endParaRPr lang="ru-RU" sz="1600" b="1" i="1" dirty="0">
              <a:solidFill>
                <a:schemeClr val="accent4">
                  <a:lumMod val="50000"/>
                </a:schemeClr>
              </a:solidFill>
              <a:latin typeface="Copperplate Gothic Bold" pitchFamily="34" charset="0"/>
            </a:endParaRPr>
          </a:p>
          <a:p>
            <a:pPr>
              <a:defRPr/>
            </a:pPr>
            <a:r>
              <a:rPr lang="en-US" sz="1600" b="1" i="1" dirty="0">
                <a:solidFill>
                  <a:schemeClr val="accent4">
                    <a:lumMod val="50000"/>
                  </a:schemeClr>
                </a:solidFill>
                <a:latin typeface="Copperplate Gothic Bold" pitchFamily="34" charset="0"/>
              </a:rPr>
              <a:t>		</a:t>
            </a:r>
            <a:r>
              <a:rPr lang="ru-RU" sz="1600" b="1" i="1" dirty="0">
                <a:solidFill>
                  <a:schemeClr val="accent4">
                    <a:lumMod val="50000"/>
                  </a:schemeClr>
                </a:solidFill>
                <a:latin typeface="Copperplate Gothic Bold" pitchFamily="34" charset="0"/>
              </a:rPr>
              <a:t>И.О. Тургенев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41" y="680293"/>
            <a:ext cx="3384376" cy="4100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333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292</TotalTime>
  <Words>1809</Words>
  <Application>Microsoft Office PowerPoint</Application>
  <PresentationFormat>Экран (4:3)</PresentationFormat>
  <Paragraphs>122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В.. Корнюшкина</dc:creator>
  <cp:lastModifiedBy>Пользователь</cp:lastModifiedBy>
  <cp:revision>33</cp:revision>
  <dcterms:created xsi:type="dcterms:W3CDTF">2013-05-14T04:49:55Z</dcterms:created>
  <dcterms:modified xsi:type="dcterms:W3CDTF">2020-05-21T03:36:52Z</dcterms:modified>
</cp:coreProperties>
</file>