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9"/>
  </p:notesMasterIdLst>
  <p:sldIdLst>
    <p:sldId id="256" r:id="rId2"/>
    <p:sldId id="257" r:id="rId3"/>
    <p:sldId id="263" r:id="rId4"/>
    <p:sldId id="264" r:id="rId5"/>
    <p:sldId id="262" r:id="rId6"/>
    <p:sldId id="265" r:id="rId7"/>
    <p:sldId id="266" r:id="rId8"/>
  </p:sldIdLst>
  <p:sldSz cx="12192000" cy="6858000"/>
  <p:notesSz cx="6761163" cy="9942513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-96" y="-73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05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575E8DAC-2BF7-4D54-9189-BE68A10A3B70}" type="datetimeFigureOut">
              <a:rPr lang="ru-RU"/>
              <a:pPr>
                <a:defRPr/>
              </a:pPr>
              <a:t>13.01.2017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263" y="746125"/>
            <a:ext cx="662463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275" y="4722813"/>
            <a:ext cx="5408613" cy="44735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05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7314FAE2-C63A-4F1E-B92D-AECA5DFA2A0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7411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839BDD9-2C1C-4ADE-963A-9132F47EE23C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1507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DF1D753-3FE8-4778-AAE5-9299E4CF91B6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3555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AD6DFEF-5AAB-4D39-8A83-9FE0F3D7DFE8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92662C-5ED0-495F-AF5C-DEDF08CA3A4D}" type="datetimeFigureOut">
              <a:rPr lang="ru-RU"/>
              <a:pPr>
                <a:defRPr/>
              </a:pPr>
              <a:t>13.01.2017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A57407-D0FC-4D9B-8997-C8CBDF4CDE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749904-AB0D-47B6-8DBF-5A016CFA5261}" type="datetimeFigureOut">
              <a:rPr lang="ru-RU"/>
              <a:pPr>
                <a:defRPr/>
              </a:pPr>
              <a:t>13.01.2017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B162ED-827F-439C-9BA5-942E1760CF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A5FD75-4FCD-402E-A004-DA1689DB699E}" type="datetimeFigureOut">
              <a:rPr lang="ru-RU"/>
              <a:pPr>
                <a:defRPr/>
              </a:pPr>
              <a:t>13.01.2017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A39785-3D77-43EC-BAA2-C6FEF32633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E805C0-D3DE-492B-A3C7-716E7EE168D3}" type="datetimeFigureOut">
              <a:rPr lang="ru-RU"/>
              <a:pPr>
                <a:defRPr/>
              </a:pPr>
              <a:t>13.01.2017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43BCD3-23E7-45A5-BF4B-2329FB6057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51A315-4453-4CA1-8821-3F4FF633D5FE}" type="datetimeFigureOut">
              <a:rPr lang="ru-RU"/>
              <a:pPr>
                <a:defRPr/>
              </a:pPr>
              <a:t>13.01.2017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7C33F9-5C4E-450A-92ED-D600FC402D8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F1B66F-A2E3-4DA5-A999-5C6032B8EF5C}" type="datetimeFigureOut">
              <a:rPr lang="ru-RU"/>
              <a:pPr>
                <a:defRPr/>
              </a:pPr>
              <a:t>13.01.2017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74A344-A7BB-40E4-BABD-6658B881E0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BFCD26-C55A-46A8-BBA9-1B35AE4F936B}" type="datetimeFigureOut">
              <a:rPr lang="ru-RU"/>
              <a:pPr>
                <a:defRPr/>
              </a:pPr>
              <a:t>13.01.2017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C87923-D6B9-49A2-9706-9491891EA4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88B6C8-B71C-4F63-AB55-02E335007D05}" type="datetimeFigureOut">
              <a:rPr lang="ru-RU"/>
              <a:pPr>
                <a:defRPr/>
              </a:pPr>
              <a:t>13.01.2017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36E5C1-1714-4766-9F44-A751BB642A2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53D61D-66B7-41C7-AA5D-36EE458EAD08}" type="datetimeFigureOut">
              <a:rPr lang="ru-RU"/>
              <a:pPr>
                <a:defRPr/>
              </a:pPr>
              <a:t>13.01.2017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9A7AE6-E1E5-42A8-AE1E-0BD3366FD4A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CAC25F-C80D-4B62-8A00-CDFB7CC8CE40}" type="datetimeFigureOut">
              <a:rPr lang="ru-RU"/>
              <a:pPr>
                <a:defRPr/>
              </a:pPr>
              <a:t>13.01.2017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74E5FD-327D-46BA-A027-BD4BBAB4B5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FF5A11-C6CD-4F2E-9C88-9A55E023C7F2}" type="datetimeFigureOut">
              <a:rPr lang="ru-RU"/>
              <a:pPr>
                <a:defRPr/>
              </a:pPr>
              <a:t>13.01.2017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3DA107-CB32-4335-B5C7-09566A7577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bg2">
                <a:shade val="92000"/>
                <a:satMod val="170000"/>
                <a:lumMod val="96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34937B2-8312-4B84-82B6-7F6E69CE9274}" type="datetimeFigureOut">
              <a:rPr lang="ru-RU"/>
              <a:pPr>
                <a:defRPr/>
              </a:pPr>
              <a:t>13.01.2017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37B63E9-68C6-4589-8B64-E90A89AC8A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54" r:id="rId2"/>
    <p:sldLayoutId id="2147483753" r:id="rId3"/>
    <p:sldLayoutId id="2147483752" r:id="rId4"/>
    <p:sldLayoutId id="2147483751" r:id="rId5"/>
    <p:sldLayoutId id="2147483750" r:id="rId6"/>
    <p:sldLayoutId id="2147483749" r:id="rId7"/>
    <p:sldLayoutId id="2147483748" r:id="rId8"/>
    <p:sldLayoutId id="2147483747" r:id="rId9"/>
    <p:sldLayoutId id="2147483746" r:id="rId10"/>
    <p:sldLayoutId id="2147483745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&#1085;&#1072;&#1076;&#1072;&#1083;&#1100;&#1085;&#1080;&#1081;&#1074;&#1086;&#1089;&#1090;&#1086;&#1082;.&#1088;&#1092;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ctrTitle"/>
          </p:nvPr>
        </p:nvSpPr>
        <p:spPr>
          <a:xfrm>
            <a:off x="1831975" y="403225"/>
            <a:ext cx="9144000" cy="1876425"/>
          </a:xfrm>
        </p:spPr>
        <p:txBody>
          <a:bodyPr/>
          <a:lstStyle/>
          <a:p>
            <a:r>
              <a:rPr lang="ru-RU" sz="2200" smtClean="0">
                <a:latin typeface="Times New Roman" pitchFamily="18" charset="0"/>
                <a:cs typeface="Times New Roman" pitchFamily="18" charset="0"/>
              </a:rPr>
              <a:t>О Федеральном законе от 01.05.2016 № 119-ФЗ</a:t>
            </a:r>
            <a:br>
              <a:rPr lang="ru-RU" sz="22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smtClean="0">
                <a:latin typeface="Times New Roman" pitchFamily="18" charset="0"/>
                <a:cs typeface="Times New Roman" pitchFamily="18" charset="0"/>
              </a:rPr>
              <a:t>«Об особенностях предоставления гражданам земельных участков, находящихся в государственной или муниципальной собственности и расположенных на территориях субъектов Российской Федерации, входящих в состав Дальневосточного федерального округа, и о внесении изменений в отдельные законодательные акты Российской Федерации»</a:t>
            </a:r>
          </a:p>
        </p:txBody>
      </p:sp>
      <p:pic>
        <p:nvPicPr>
          <p:cNvPr id="14338" name="Picture 2" descr="C:\Users\ssferentsev\Desktop\11111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36775" y="2351088"/>
            <a:ext cx="8550275" cy="431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39" name="Picture 2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9388" y="115888"/>
            <a:ext cx="1495425" cy="163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>
          <a:xfrm>
            <a:off x="912813" y="249238"/>
            <a:ext cx="10364787" cy="1817687"/>
          </a:xfrm>
        </p:spPr>
        <p:txBody>
          <a:bodyPr/>
          <a:lstStyle/>
          <a:p>
            <a:pPr algn="ctr"/>
            <a:r>
              <a:rPr lang="ru-RU" sz="2200" smtClean="0">
                <a:latin typeface="Times New Roman" pitchFamily="18" charset="0"/>
                <a:cs typeface="Times New Roman" pitchFamily="18" charset="0"/>
              </a:rPr>
              <a:t>Цели Федерального закона от 01.05.2016 № 119-ФЗ</a:t>
            </a:r>
            <a:br>
              <a:rPr lang="ru-RU" sz="22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smtClean="0">
                <a:latin typeface="Times New Roman" pitchFamily="18" charset="0"/>
                <a:cs typeface="Times New Roman" pitchFamily="18" charset="0"/>
              </a:rPr>
              <a:t>«Об особенностях предоставления гражданам земельных участков, находящихся в государственной или муниципальной собственности и расположенных на территориях субъектов Российской Федерации, входящих в состав Дальневосточного федерального округа, и о внесении изменений в отдельные законодательные акты Российской Федерации»:</a:t>
            </a:r>
          </a:p>
        </p:txBody>
      </p:sp>
      <p:sp>
        <p:nvSpPr>
          <p:cNvPr id="15362" name="Объект 2"/>
          <p:cNvSpPr>
            <a:spLocks noGrp="1"/>
          </p:cNvSpPr>
          <p:nvPr>
            <p:ph idx="1"/>
          </p:nvPr>
        </p:nvSpPr>
        <p:spPr>
          <a:xfrm>
            <a:off x="914400" y="2339975"/>
            <a:ext cx="10363200" cy="3451225"/>
          </a:xfrm>
        </p:spPr>
        <p:txBody>
          <a:bodyPr/>
          <a:lstStyle/>
          <a:p>
            <a:pPr algn="just">
              <a:buFont typeface="Wingdings" pitchFamily="2" charset="2"/>
              <a:buChar char="Ø"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mtClean="0"/>
              <a:t> 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привлечение граждан на постоянное место жительства на территорию Дальневосточного федерального округа;</a:t>
            </a:r>
          </a:p>
          <a:p>
            <a:pPr algn="just">
              <a:buFont typeface="Wingdings" pitchFamily="2" charset="2"/>
              <a:buChar char="Ø"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 снижение оттока местного населения;</a:t>
            </a:r>
          </a:p>
          <a:p>
            <a:pPr algn="just">
              <a:buFont typeface="Wingdings" pitchFamily="2" charset="2"/>
              <a:buChar char="Ø"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 ускорение социально-экономического развития субъектов Российской Федерации, входящих в состав Дальневосточного федерального округа.</a:t>
            </a:r>
          </a:p>
          <a:p>
            <a:pPr algn="just">
              <a:buFont typeface="Wingdings" pitchFamily="2" charset="2"/>
              <a:buChar char="Ø"/>
            </a:pPr>
            <a:endParaRPr lang="ru-RU" smtClean="0"/>
          </a:p>
          <a:p>
            <a:pPr algn="just">
              <a:buFont typeface="Wingdings" pitchFamily="2" charset="2"/>
              <a:buChar char="Ø"/>
            </a:pPr>
            <a:endParaRPr lang="ru-RU" smtClean="0"/>
          </a:p>
          <a:p>
            <a:pPr algn="just">
              <a:buFont typeface="Wingdings" pitchFamily="2" charset="2"/>
              <a:buChar char="Ø"/>
            </a:pPr>
            <a:endParaRPr lang="ru-RU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>
          <a:xfrm>
            <a:off x="912813" y="385763"/>
            <a:ext cx="10364787" cy="828675"/>
          </a:xfrm>
        </p:spPr>
        <p:txBody>
          <a:bodyPr/>
          <a:lstStyle/>
          <a:p>
            <a:pPr algn="ctr"/>
            <a:r>
              <a:rPr lang="ru-RU" sz="3000" smtClean="0">
                <a:latin typeface="Times New Roman" pitchFamily="18" charset="0"/>
                <a:cs typeface="Times New Roman" pitchFamily="18" charset="0"/>
              </a:rPr>
              <a:t>Этапы предоставления земельных участков</a:t>
            </a:r>
            <a:br>
              <a:rPr lang="ru-RU" sz="30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000" smtClean="0">
                <a:latin typeface="Times New Roman" pitchFamily="18" charset="0"/>
                <a:cs typeface="Times New Roman" pitchFamily="18" charset="0"/>
              </a:rPr>
              <a:t>в безвозмездное пользование в Хабаровском крае: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4400" y="1733550"/>
            <a:ext cx="10363200" cy="4057650"/>
          </a:xfrm>
        </p:spPr>
        <p:txBody>
          <a:bodyPr rtlCol="0">
            <a:normAutofit lnSpcReduction="10000"/>
          </a:bodyPr>
          <a:lstStyle/>
          <a:p>
            <a:pPr algn="just" fontAlgn="auto"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 1 июня по 30 сентября 2016 г. в Амурском муниципальном районе края гражданам РФ, имеющим регистрацию по месту жительства на территории края;</a:t>
            </a:r>
          </a:p>
          <a:p>
            <a:pPr algn="just" fontAlgn="auto"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1 октября 2016 г. по 31 января 2017 г. во всех муниципальных районах края (за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исключением территорий, определенных Правительством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края) гражданам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РФ, имеющим регистрацию по месту жительства на территории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края;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auto"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 1 февраля 2017 г. во всех муниципальных районах края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(за исключением территорий, определенных Правительством края)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гражданам РФ независимо от места </a:t>
            </a:r>
            <a:r>
              <a:rPr lang="ru-RU" sz="2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их регистрации;</a:t>
            </a: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auto"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1 июня 2016 г. подготовить схему размещения земельного участка  в форме электронного документа и направить ее в уполномоченный орган граждане РФ смогут сделать бесплатно с использованием информационной системы: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надальнийвосток.рф.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title"/>
          </p:nvPr>
        </p:nvSpPr>
        <p:spPr>
          <a:xfrm>
            <a:off x="901700" y="409575"/>
            <a:ext cx="10364788" cy="828675"/>
          </a:xfrm>
        </p:spPr>
        <p:txBody>
          <a:bodyPr/>
          <a:lstStyle/>
          <a:p>
            <a:pPr algn="ctr"/>
            <a:r>
              <a:rPr lang="ru-RU" sz="3000" smtClean="0">
                <a:latin typeface="Times New Roman" pitchFamily="18" charset="0"/>
                <a:cs typeface="Times New Roman" pitchFamily="18" charset="0"/>
              </a:rPr>
              <a:t>Порядок действий гражданина РФ по получению земельного участка в безвозмездное пользование: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943350" y="1389063"/>
            <a:ext cx="4132263" cy="357187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Гражданин РФ</a:t>
            </a:r>
          </a:p>
        </p:txBody>
      </p:sp>
      <p:cxnSp>
        <p:nvCxnSpPr>
          <p:cNvPr id="14" name="Прямая со стрелкой 13"/>
          <p:cNvCxnSpPr>
            <a:stCxn id="5" idx="2"/>
          </p:cNvCxnSpPr>
          <p:nvPr/>
        </p:nvCxnSpPr>
        <p:spPr>
          <a:xfrm>
            <a:off x="6008688" y="1746250"/>
            <a:ext cx="0" cy="249238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Прямоугольник 24"/>
          <p:cNvSpPr/>
          <p:nvPr/>
        </p:nvSpPr>
        <p:spPr>
          <a:xfrm>
            <a:off x="3943350" y="2006600"/>
            <a:ext cx="4132263" cy="320675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Принимает решение по форме подачи заявления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1" name="Прямая со стрелкой 20"/>
          <p:cNvCxnSpPr>
            <a:stCxn id="25" idx="3"/>
          </p:cNvCxnSpPr>
          <p:nvPr/>
        </p:nvCxnSpPr>
        <p:spPr>
          <a:xfrm flipV="1">
            <a:off x="8075613" y="2166938"/>
            <a:ext cx="782637" cy="0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рямоугольник 22"/>
          <p:cNvSpPr/>
          <p:nvPr/>
        </p:nvSpPr>
        <p:spPr>
          <a:xfrm>
            <a:off x="8858250" y="1870075"/>
            <a:ext cx="2138363" cy="6461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бумажном носителе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(лично или по почте в уполномоченный орган)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4" name="Прямая со стрелкой 33"/>
          <p:cNvCxnSpPr>
            <a:stCxn id="25" idx="1"/>
          </p:cNvCxnSpPr>
          <p:nvPr/>
        </p:nvCxnSpPr>
        <p:spPr>
          <a:xfrm flipH="1" flipV="1">
            <a:off x="3144838" y="2166938"/>
            <a:ext cx="798512" cy="0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Прямоугольник 36"/>
          <p:cNvSpPr/>
          <p:nvPr/>
        </p:nvSpPr>
        <p:spPr>
          <a:xfrm>
            <a:off x="639763" y="2006600"/>
            <a:ext cx="2505075" cy="5095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электронном виде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(портал: </a:t>
            </a:r>
            <a:r>
              <a:rPr lang="en-US" sz="1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</a:t>
            </a:r>
            <a:r>
              <a:rPr lang="en-US" sz="1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://</a:t>
            </a:r>
            <a:r>
              <a:rPr lang="ru-RU" sz="1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надальнийвосток.рф/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0" name="Прямая со стрелкой 39"/>
          <p:cNvCxnSpPr/>
          <p:nvPr/>
        </p:nvCxnSpPr>
        <p:spPr>
          <a:xfrm>
            <a:off x="6008688" y="2327275"/>
            <a:ext cx="0" cy="249238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Прямоугольник 41"/>
          <p:cNvSpPr/>
          <p:nvPr/>
        </p:nvSpPr>
        <p:spPr>
          <a:xfrm>
            <a:off x="3954463" y="2543175"/>
            <a:ext cx="4132262" cy="358775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Осуществляет выбор земельного участка (схема) 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8" name="Прямая со стрелкой 47"/>
          <p:cNvCxnSpPr/>
          <p:nvPr/>
        </p:nvCxnSpPr>
        <p:spPr>
          <a:xfrm flipV="1">
            <a:off x="8123238" y="2741613"/>
            <a:ext cx="782637" cy="0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Прямоугольник 48"/>
          <p:cNvSpPr/>
          <p:nvPr/>
        </p:nvSpPr>
        <p:spPr>
          <a:xfrm>
            <a:off x="8905875" y="2576513"/>
            <a:ext cx="2138363" cy="5095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Кадастровом плане территории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0" name="Прямая со стрелкой 49"/>
          <p:cNvCxnSpPr/>
          <p:nvPr/>
        </p:nvCxnSpPr>
        <p:spPr>
          <a:xfrm flipH="1" flipV="1">
            <a:off x="3144838" y="2741613"/>
            <a:ext cx="798512" cy="0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Прямоугольник 50"/>
          <p:cNvSpPr/>
          <p:nvPr/>
        </p:nvSpPr>
        <p:spPr>
          <a:xfrm>
            <a:off x="639763" y="2576513"/>
            <a:ext cx="2505075" cy="5095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публичной кадастровой карте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2" name="Прямая со стрелкой 51"/>
          <p:cNvCxnSpPr/>
          <p:nvPr/>
        </p:nvCxnSpPr>
        <p:spPr>
          <a:xfrm>
            <a:off x="6007100" y="2901950"/>
            <a:ext cx="0" cy="249238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Прямоугольник 52"/>
          <p:cNvSpPr/>
          <p:nvPr/>
        </p:nvSpPr>
        <p:spPr>
          <a:xfrm>
            <a:off x="2043113" y="3198813"/>
            <a:ext cx="8301037" cy="731837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Подает заявление и документы: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ЗАЯВЛЕНИЕ: ФИО, место жительства, СНИЛС, почтовый или электронный адрес, кадастровый номер и площадь участка;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ПРИЛОЖЕНИЯ К ЗАЯВЛЕНИЮ: копия документа, удостоверяющего личность, схема размещения земельного участка</a:t>
            </a:r>
            <a:endParaRPr lang="ru-RU" sz="12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4" name="Прямая со стрелкой 53"/>
          <p:cNvCxnSpPr/>
          <p:nvPr/>
        </p:nvCxnSpPr>
        <p:spPr>
          <a:xfrm>
            <a:off x="6013450" y="3930650"/>
            <a:ext cx="7938" cy="290513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Прямоугольник 54"/>
          <p:cNvSpPr/>
          <p:nvPr/>
        </p:nvSpPr>
        <p:spPr>
          <a:xfrm>
            <a:off x="2398713" y="4221163"/>
            <a:ext cx="7529512" cy="358775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Заключает с уполномоченным органом договор безвозмездного пользования сроком на 5 лет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6" name="Прямая со стрелкой 55"/>
          <p:cNvCxnSpPr/>
          <p:nvPr/>
        </p:nvCxnSpPr>
        <p:spPr>
          <a:xfrm>
            <a:off x="6005513" y="4579938"/>
            <a:ext cx="0" cy="249237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Прямоугольник 56"/>
          <p:cNvSpPr/>
          <p:nvPr/>
        </p:nvSpPr>
        <p:spPr>
          <a:xfrm>
            <a:off x="1781175" y="4829175"/>
            <a:ext cx="8716963" cy="455613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Уведомляет уполномоченный орган о выборе вида (видов) разрешенного использования земельным участком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после заключения договора: не позднее 1 года</a:t>
            </a:r>
          </a:p>
        </p:txBody>
      </p:sp>
      <p:cxnSp>
        <p:nvCxnSpPr>
          <p:cNvPr id="58" name="Прямая со стрелкой 57"/>
          <p:cNvCxnSpPr/>
          <p:nvPr/>
        </p:nvCxnSpPr>
        <p:spPr>
          <a:xfrm>
            <a:off x="5975350" y="5284788"/>
            <a:ext cx="0" cy="249237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Прямоугольник 58"/>
          <p:cNvSpPr/>
          <p:nvPr/>
        </p:nvSpPr>
        <p:spPr>
          <a:xfrm>
            <a:off x="3144838" y="5534025"/>
            <a:ext cx="5761037" cy="455613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Подает декларацию об использовании земельного участка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после заключения договора: не позднее 3 месяцев по истечении 3 лет</a:t>
            </a:r>
          </a:p>
        </p:txBody>
      </p:sp>
      <p:cxnSp>
        <p:nvCxnSpPr>
          <p:cNvPr id="60" name="Прямая со стрелкой 59"/>
          <p:cNvCxnSpPr/>
          <p:nvPr/>
        </p:nvCxnSpPr>
        <p:spPr>
          <a:xfrm>
            <a:off x="5975350" y="5989638"/>
            <a:ext cx="0" cy="249237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Прямоугольник 60"/>
          <p:cNvSpPr/>
          <p:nvPr/>
        </p:nvSpPr>
        <p:spPr>
          <a:xfrm>
            <a:off x="2541588" y="6251575"/>
            <a:ext cx="6981825" cy="455613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Подает заявление о предоставлении земельного участка в собственность или в аренду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после заключения договора: через 5 лет, до дня окончания срока действия договора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Заголовок 1"/>
          <p:cNvSpPr>
            <a:spLocks noGrp="1"/>
          </p:cNvSpPr>
          <p:nvPr>
            <p:ph type="title"/>
          </p:nvPr>
        </p:nvSpPr>
        <p:spPr>
          <a:xfrm>
            <a:off x="901700" y="409575"/>
            <a:ext cx="10364788" cy="828675"/>
          </a:xfrm>
        </p:spPr>
        <p:txBody>
          <a:bodyPr/>
          <a:lstStyle/>
          <a:p>
            <a:pPr algn="ctr"/>
            <a:r>
              <a:rPr lang="ru-RU" sz="3000" smtClean="0">
                <a:latin typeface="Times New Roman" pitchFamily="18" charset="0"/>
                <a:cs typeface="Times New Roman" pitchFamily="18" charset="0"/>
              </a:rPr>
              <a:t>Порядок предоставления земельных участков в безвозмездное пользование уполномоченным органом: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20675" y="2551113"/>
            <a:ext cx="2374900" cy="973137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Принимает </a:t>
            </a: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о возврате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заявления заявителю при наличии установленных оснований 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978275" y="1414463"/>
            <a:ext cx="3657600" cy="65405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Уполномоченный орган: 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8" name="Прямая со стрелкой 17"/>
          <p:cNvCxnSpPr/>
          <p:nvPr/>
        </p:nvCxnSpPr>
        <p:spPr>
          <a:xfrm flipH="1">
            <a:off x="2054225" y="1781175"/>
            <a:ext cx="1924050" cy="78422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Прямоугольник 18"/>
          <p:cNvSpPr/>
          <p:nvPr/>
        </p:nvSpPr>
        <p:spPr>
          <a:xfrm>
            <a:off x="652463" y="2316163"/>
            <a:ext cx="1401762" cy="2492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рабочих дней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9698038" y="2238375"/>
            <a:ext cx="1401762" cy="2492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рабочих дня</a:t>
            </a: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8758238" y="2489200"/>
            <a:ext cx="3176587" cy="809625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Перенаправляет заявление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орган, уполномоченный представлять испрашиваемый земельный участок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4" name="Прямая со стрелкой 23"/>
          <p:cNvCxnSpPr>
            <a:stCxn id="8" idx="3"/>
          </p:cNvCxnSpPr>
          <p:nvPr/>
        </p:nvCxnSpPr>
        <p:spPr>
          <a:xfrm>
            <a:off x="7635875" y="1741488"/>
            <a:ext cx="2062163" cy="74612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Скругленный прямоугольник 25"/>
          <p:cNvSpPr/>
          <p:nvPr/>
        </p:nvSpPr>
        <p:spPr>
          <a:xfrm>
            <a:off x="665163" y="3852863"/>
            <a:ext cx="3479800" cy="962025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Подготавливает </a:t>
            </a: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договора  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(в случае если сведения об испрашиваемом земельном участке внесены в кадастр) и направляет для подписания заявителю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4905375" y="2684463"/>
            <a:ext cx="1803400" cy="3905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 рабочих дней</a:t>
            </a:r>
          </a:p>
        </p:txBody>
      </p:sp>
      <p:cxnSp>
        <p:nvCxnSpPr>
          <p:cNvPr id="31" name="Прямая со стрелкой 30"/>
          <p:cNvCxnSpPr/>
          <p:nvPr/>
        </p:nvCxnSpPr>
        <p:spPr>
          <a:xfrm>
            <a:off x="5794375" y="2068513"/>
            <a:ext cx="0" cy="61595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Скругленный прямоугольник 31"/>
          <p:cNvSpPr/>
          <p:nvPr/>
        </p:nvSpPr>
        <p:spPr>
          <a:xfrm>
            <a:off x="4905375" y="3835400"/>
            <a:ext cx="3467100" cy="1271588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Принимает </a:t>
            </a: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об утверждении схемы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размещения земельного участка и обращается в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Росреестр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кадастрового учета и регистрации права собственности на земельный участок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8478838" y="3852863"/>
            <a:ext cx="2897187" cy="1271587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Принимает </a:t>
            </a: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об отказе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предоставлении земельного участка при наличии установленных законом оснований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4" name="Прямая со стрелкой 33"/>
          <p:cNvCxnSpPr/>
          <p:nvPr/>
        </p:nvCxnSpPr>
        <p:spPr>
          <a:xfrm flipH="1">
            <a:off x="3960813" y="3074988"/>
            <a:ext cx="944562" cy="7604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/>
          <p:nvPr/>
        </p:nvCxnSpPr>
        <p:spPr>
          <a:xfrm>
            <a:off x="6702425" y="3074988"/>
            <a:ext cx="1965325" cy="7604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/>
          <p:nvPr/>
        </p:nvCxnSpPr>
        <p:spPr>
          <a:xfrm>
            <a:off x="5807075" y="3074988"/>
            <a:ext cx="0" cy="7604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Скругленный прямоугольник 48"/>
          <p:cNvSpPr/>
          <p:nvPr/>
        </p:nvSpPr>
        <p:spPr>
          <a:xfrm>
            <a:off x="4905375" y="5981700"/>
            <a:ext cx="2600325" cy="78740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Осуществление </a:t>
            </a: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кадастрового учета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образованного земельного участка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1" name="Прямая со стрелкой 50"/>
          <p:cNvCxnSpPr/>
          <p:nvPr/>
        </p:nvCxnSpPr>
        <p:spPr>
          <a:xfrm flipH="1" flipV="1">
            <a:off x="4132263" y="4446588"/>
            <a:ext cx="998537" cy="15351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 стрелкой 52"/>
          <p:cNvCxnSpPr>
            <a:stCxn id="26" idx="2"/>
          </p:cNvCxnSpPr>
          <p:nvPr/>
        </p:nvCxnSpPr>
        <p:spPr>
          <a:xfrm flipH="1">
            <a:off x="2405063" y="4814888"/>
            <a:ext cx="0" cy="29686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Скругленный прямоугольник 54"/>
          <p:cNvSpPr/>
          <p:nvPr/>
        </p:nvSpPr>
        <p:spPr>
          <a:xfrm>
            <a:off x="652463" y="5295900"/>
            <a:ext cx="3479800" cy="498475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Подписание проекта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договора заявителем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992188" y="5059363"/>
            <a:ext cx="1400175" cy="2492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 дней</a:t>
            </a:r>
          </a:p>
        </p:txBody>
      </p:sp>
      <p:cxnSp>
        <p:nvCxnSpPr>
          <p:cNvPr id="57" name="Прямая со стрелкой 56"/>
          <p:cNvCxnSpPr/>
          <p:nvPr/>
        </p:nvCxnSpPr>
        <p:spPr>
          <a:xfrm>
            <a:off x="2392363" y="5794375"/>
            <a:ext cx="0" cy="37465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Скругленный прямоугольник 57"/>
          <p:cNvSpPr/>
          <p:nvPr/>
        </p:nvSpPr>
        <p:spPr>
          <a:xfrm>
            <a:off x="498475" y="6169025"/>
            <a:ext cx="3811588" cy="600075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Подписание проекта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договора уполномоченным органом, обращение в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Росреестр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регистрации права пользования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992188" y="5929313"/>
            <a:ext cx="1400175" cy="2492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рабочих дней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5772150" y="5340350"/>
            <a:ext cx="1733550" cy="2413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рабочих дней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4183063" y="5527675"/>
            <a:ext cx="850900" cy="6413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рабочих дня</a:t>
            </a:r>
          </a:p>
        </p:txBody>
      </p:sp>
      <p:cxnSp>
        <p:nvCxnSpPr>
          <p:cNvPr id="11" name="Прямая со стрелкой 10"/>
          <p:cNvCxnSpPr>
            <a:stCxn id="32" idx="2"/>
            <a:endCxn id="28" idx="0"/>
          </p:cNvCxnSpPr>
          <p:nvPr/>
        </p:nvCxnSpPr>
        <p:spPr>
          <a:xfrm flipH="1">
            <a:off x="6638925" y="5106988"/>
            <a:ext cx="0" cy="23336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Скругленный прямоугольник 39"/>
          <p:cNvSpPr/>
          <p:nvPr/>
        </p:nvSpPr>
        <p:spPr>
          <a:xfrm>
            <a:off x="7635875" y="5981700"/>
            <a:ext cx="2957513" cy="78740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Отказ в осуществлении </a:t>
            </a: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кадастрового учета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земельного участка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1" name="Прямая со стрелкой 20"/>
          <p:cNvCxnSpPr/>
          <p:nvPr/>
        </p:nvCxnSpPr>
        <p:spPr>
          <a:xfrm>
            <a:off x="7505700" y="5581650"/>
            <a:ext cx="474663" cy="40005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 flipH="1">
            <a:off x="5521325" y="5581650"/>
            <a:ext cx="250825" cy="40005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/>
          <p:nvPr/>
        </p:nvCxnSpPr>
        <p:spPr>
          <a:xfrm flipV="1">
            <a:off x="9796463" y="5106988"/>
            <a:ext cx="0" cy="8747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Прямоугольник 51"/>
          <p:cNvSpPr/>
          <p:nvPr/>
        </p:nvSpPr>
        <p:spPr>
          <a:xfrm>
            <a:off x="9825038" y="5581650"/>
            <a:ext cx="1362075" cy="3206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рабочих дня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>
          <a:xfrm>
            <a:off x="912813" y="385763"/>
            <a:ext cx="10534650" cy="828675"/>
          </a:xfrm>
        </p:spPr>
        <p:txBody>
          <a:bodyPr/>
          <a:lstStyle/>
          <a:p>
            <a:pPr algn="ctr"/>
            <a:r>
              <a:rPr lang="ru-RU" sz="3000" smtClean="0">
                <a:latin typeface="Times New Roman" pitchFamily="18" charset="0"/>
                <a:cs typeface="Times New Roman" pitchFamily="18" charset="0"/>
              </a:rPr>
              <a:t>Условия использования предоставленного земельного участка: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4400" y="1163638"/>
            <a:ext cx="10363200" cy="4916487"/>
          </a:xfrm>
        </p:spPr>
        <p:txBody>
          <a:bodyPr rtlCol="0">
            <a:normAutofit fontScale="77500" lnSpcReduction="20000"/>
          </a:bodyPr>
          <a:lstStyle/>
          <a:p>
            <a:pPr marL="0" indent="0" algn="just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100">
                <a:latin typeface="Times New Roman" panose="02020603050405020304" pitchFamily="18" charset="0"/>
                <a:cs typeface="Times New Roman" panose="02020603050405020304" pitchFamily="18" charset="0"/>
              </a:rPr>
              <a:t>распоряжаться </a:t>
            </a:r>
            <a:r>
              <a:rPr lang="ru-RU" sz="21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земельным 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участком  или правом его пользования другим лицам (продавать, менять, дарить, сдавать в аренду, предоставлять в безвозмездное пользование, вносить в качестве вклада в уставный капитал, осуществлять уступку права, и т.п</a:t>
            </a:r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.);</a:t>
            </a:r>
            <a:endParaRPr lang="ru-R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земельный участок может использоваться для осуществления любой не запрещенной законом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деятельности:</a:t>
            </a:r>
          </a:p>
          <a:p>
            <a:pPr algn="just" fontAlgn="auto">
              <a:spcAft>
                <a:spcPts val="0"/>
              </a:spcAft>
              <a:buFontTx/>
              <a:buChar char="-"/>
              <a:defRPr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соответствии с видами разрешенного использования, предусмотренными градостроительным    регламентом;</a:t>
            </a:r>
          </a:p>
          <a:p>
            <a:pPr algn="just" fontAlgn="auto">
              <a:spcAft>
                <a:spcPts val="0"/>
              </a:spcAft>
              <a:buFontTx/>
              <a:buChar char="-"/>
              <a:defRPr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учетом существующих ограничений прав на землю и возможности сочетания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выбранных видов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разрешенного использования земельного участка с деятельностью, осуществляемой на смежных земельных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участках (при отсутствии градостроительных регламентов);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auto">
              <a:spcAft>
                <a:spcPts val="0"/>
              </a:spcAft>
              <a:buFontTx/>
              <a:buChar char="-"/>
              <a:defRPr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состава земель лесного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фонда – только для осуществления вида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или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видов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использования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лесов, предусмотренных пунктами 1 – 14 части 1 статьи 25 Лесного кодекса РФ;</a:t>
            </a:r>
          </a:p>
          <a:p>
            <a:pPr marL="0" indent="0" algn="just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 если для осуществления определенного вида деятельности установлены какие либо требования, соответствующий земельный участок может использоваться только при соблюдении указанных требований;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4) для проведения на земельном участке земляных, строительных, мелиоративных, хозяйственных работ не требуется проведения в отношении данного участка государственной историко-культурной экспертизы;</a:t>
            </a:r>
          </a:p>
          <a:p>
            <a:pPr marL="0" indent="0" algn="just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5) при смежном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(или)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компактном расположении предоставленных участков 20 и более граждан, находящихся в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границах населенного пункта или на расстоянии не более двадцати километров от населенного пункта, органы государственной власти, органы местного самоуправления оказывают содействие обустройству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территории данных земельных участков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посредством строительства объектов коммунальной, транспортной, социальной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инфраструктур.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Заголовок 1"/>
          <p:cNvSpPr>
            <a:spLocks noGrp="1"/>
          </p:cNvSpPr>
          <p:nvPr>
            <p:ph type="title"/>
          </p:nvPr>
        </p:nvSpPr>
        <p:spPr>
          <a:xfrm>
            <a:off x="855663" y="385763"/>
            <a:ext cx="10829925" cy="828675"/>
          </a:xfrm>
        </p:spPr>
        <p:txBody>
          <a:bodyPr/>
          <a:lstStyle/>
          <a:p>
            <a:pPr algn="ctr"/>
            <a:r>
              <a:rPr lang="ru-RU" sz="3000" smtClean="0">
                <a:latin typeface="Times New Roman" pitchFamily="18" charset="0"/>
                <a:cs typeface="Times New Roman" pitchFamily="18" charset="0"/>
              </a:rPr>
              <a:t>Основания прекращения договора безвозмездного пользования: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4400" y="1163638"/>
            <a:ext cx="10363200" cy="4916487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смерть гражданина, которому предоставлен земельный участок, и отсутствие у него наследников, либо отсутствие прав на наследство, не принятие наследства, отказ от наследства наследниками;</a:t>
            </a:r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передача гражданином земельного участка во владение и (или) в пользование иностранным гражданам, лицам без гражданства, иностранным юридическим лицам, международным организациям, иностранным государствам;</a:t>
            </a:r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односторонний отказ гражданина от договора;</a:t>
            </a:r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ненадлежащее использование земельного участка (в судебном порядке);</a:t>
            </a:r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подача заявления о предоставлении земельного участка в собственность или в аренду до дня окончания срока действия договора безвозмездного пользования;</a:t>
            </a:r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заключение договора безвозмездного пользования земельного участка, ранее предоставленного гражданину или юридическому лицу</a:t>
            </a:r>
            <a:r>
              <a:rPr lang="ru-RU" sz="2400" b="1" dirty="0"/>
              <a:t>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права на землю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которых не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были выявлены до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заключения договора безвозмездного пользования (</a:t>
            </a:r>
            <a:r>
              <a:rPr lang="ru-RU" sz="2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судебном порядке).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379</TotalTime>
  <Words>826</Words>
  <Application>Microsoft Office PowerPoint</Application>
  <PresentationFormat>Custom</PresentationFormat>
  <Paragraphs>67</Paragraphs>
  <Slides>7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Calibri</vt:lpstr>
      <vt:lpstr>Arial</vt:lpstr>
      <vt:lpstr>Calibri Light</vt:lpstr>
      <vt:lpstr>Times New Roman</vt:lpstr>
      <vt:lpstr>Wingdings</vt:lpstr>
      <vt:lpstr>Тема Office</vt:lpstr>
      <vt:lpstr>О Федеральном законе от 01.05.2016 № 119-ФЗ «Об особенностях предоставления гражданам земельных участков, находящихся в государственной или муниципальной собственности и расположенных на территориях субъектов Российской Федерации, входящих в состав Дальневосточного федерального округа, и о внесении изменений в отдельные законодательные акты Российской Федерации»</vt:lpstr>
      <vt:lpstr>Цели Федерального закона от 01.05.2016 № 119-ФЗ «Об особенностях предоставления гражданам земельных участков, находящихся в государственной или муниципальной собственности и расположенных на территориях субъектов Российской Федерации, входящих в состав Дальневосточного федерального округа, и о внесении изменений в отдельные законодательные акты Российской Федерации»:</vt:lpstr>
      <vt:lpstr>Этапы предоставления земельных участков в безвозмездное пользование в Хабаровском крае:</vt:lpstr>
      <vt:lpstr>Порядок действий гражданина РФ по получению земельного участка в безвозмездное пользование:</vt:lpstr>
      <vt:lpstr>Порядок предоставления земельных участков в безвозмездное пользование уполномоченным органом:</vt:lpstr>
      <vt:lpstr>Условия использования предоставленного земельного участка:</vt:lpstr>
      <vt:lpstr>Основания прекращения договора безвозмездного пользования: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идеи-проекта</dc:title>
  <dc:creator>SORABOTNIK</dc:creator>
  <cp:lastModifiedBy>User</cp:lastModifiedBy>
  <cp:revision>51</cp:revision>
  <cp:lastPrinted>2016-05-18T07:39:26Z</cp:lastPrinted>
  <dcterms:created xsi:type="dcterms:W3CDTF">2016-03-23T13:49:56Z</dcterms:created>
  <dcterms:modified xsi:type="dcterms:W3CDTF">2017-01-12T22:21:42Z</dcterms:modified>
</cp:coreProperties>
</file>