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slideLayouts/slideLayout16.xml" ContentType="application/vnd.openxmlformats-officedocument.presentationml.slideLayout+xml"/>
  <Override PartName="/ppt/theme/theme16.xml" ContentType="application/vnd.openxmlformats-officedocument.theme+xml"/>
  <Override PartName="/ppt/slideLayouts/slideLayout17.xml" ContentType="application/vnd.openxmlformats-officedocument.presentationml.slideLayout+xml"/>
  <Override PartName="/ppt/theme/theme1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  <p:sldMasterId id="2147483674" r:id="rId14"/>
    <p:sldMasterId id="2147483676" r:id="rId15"/>
    <p:sldMasterId id="2147483678" r:id="rId16"/>
    <p:sldMasterId id="2147483680" r:id="rId17"/>
  </p:sld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5" r:id="rId36"/>
    <p:sldId id="276" r:id="rId37"/>
    <p:sldId id="277" r:id="rId38"/>
    <p:sldId id="279" r:id="rId39"/>
    <p:sldId id="280" r:id="rId40"/>
    <p:sldId id="281" r:id="rId41"/>
    <p:sldId id="282" r:id="rId42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EA270FF-48DA-4586-9B4C-B352FB6B4AA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0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4FBF8C60-3CC7-4C0C-B2B3-9350535D189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76441281-0786-4137-8C22-F09CC007365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0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20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3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6"/>
          </p:nvPr>
        </p:nvSpPr>
        <p:spPr/>
        <p:txBody>
          <a:bodyPr/>
          <a:lstStyle/>
          <a:p>
            <a:fld id="{A5759031-2699-4E95-B193-A5B284E99F4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9"/>
          </p:nvPr>
        </p:nvSpPr>
        <p:spPr/>
        <p:txBody>
          <a:bodyPr/>
          <a:lstStyle/>
          <a:p>
            <a:fld id="{1A23F087-1900-44CD-9329-DC360869B1D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42"/>
          </p:nvPr>
        </p:nvSpPr>
        <p:spPr/>
        <p:txBody>
          <a:bodyPr/>
          <a:lstStyle/>
          <a:p>
            <a:fld id="{85A4B82D-B240-4116-8CEA-1FCC7764080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5"/>
          </p:nvPr>
        </p:nvSpPr>
        <p:spPr/>
        <p:txBody>
          <a:bodyPr/>
          <a:lstStyle/>
          <a:p>
            <a:fld id="{A4582574-BCEA-482C-8AFA-541801368E9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8"/>
          </p:nvPr>
        </p:nvSpPr>
        <p:spPr/>
        <p:txBody>
          <a:bodyPr/>
          <a:lstStyle/>
          <a:p>
            <a:fld id="{3DFD833C-6F91-4A27-AF30-2351FF4A520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1"/>
          </p:nvPr>
        </p:nvSpPr>
        <p:spPr/>
        <p:txBody>
          <a:bodyPr/>
          <a:lstStyle/>
          <a:p>
            <a:fld id="{4F04B5FE-C88A-4A5E-A57A-652099ECDD6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3AE624D-228F-4E0F-92E6-83AA0A3606B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9890F63-573E-49EC-8D45-75DE7ACF446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FB90142-D15D-4EF6-8F20-32D284E903C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7DA597E8-6C8B-41B4-9E53-E5BC36D0C37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31BAA205-FA7A-4CE3-94B6-F640A513DE0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047DF4B1-B7CA-41FD-82E9-6E7D2079882C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19EF1A59-BF19-48D1-B26F-818F2F54451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B4136949-C268-4716-961D-8854A96F12E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1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2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4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5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154880" y="1447920"/>
            <a:ext cx="8825400" cy="3329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72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72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dt" idx="1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2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9" name="PlaceHolder 4"/>
          <p:cNvSpPr>
            <a:spLocks noGrp="1"/>
          </p:cNvSpPr>
          <p:nvPr>
            <p:ph type="sldNum" idx="3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E55B38FE-4C47-4181-A680-EE7DDB42EB68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22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123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24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125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126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2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2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129" name="PlaceHolder 3"/>
          <p:cNvSpPr>
            <a:spLocks noGrp="1"/>
          </p:cNvSpPr>
          <p:nvPr>
            <p:ph type="dt" idx="28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ftr" idx="29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31" name="PlaceHolder 5"/>
          <p:cNvSpPr>
            <a:spLocks noGrp="1"/>
          </p:cNvSpPr>
          <p:nvPr>
            <p:ph type="sldNum" idx="30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85374F23-A46A-4DF6-A9E4-E180021EB6BF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35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136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37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138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139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154880" y="2861640"/>
            <a:ext cx="8825400" cy="1915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0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0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1154880" y="4777560"/>
            <a:ext cx="8825400" cy="86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000" b="0" u="none" strike="noStrike" cap="all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20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dt" idx="31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ftr" idx="32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44" name="PlaceHolder 5"/>
          <p:cNvSpPr>
            <a:spLocks noGrp="1"/>
          </p:cNvSpPr>
          <p:nvPr>
            <p:ph type="sldNum" idx="33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5290CC52-F254-4946-9FBD-4933543631F1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46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147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48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149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150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2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2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1103400" y="2060640"/>
            <a:ext cx="4395960" cy="4195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5654520" y="2055960"/>
            <a:ext cx="4395960" cy="41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154" name="PlaceHolder 4"/>
          <p:cNvSpPr>
            <a:spLocks noGrp="1"/>
          </p:cNvSpPr>
          <p:nvPr>
            <p:ph type="dt" idx="34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55" name="PlaceHolder 5"/>
          <p:cNvSpPr>
            <a:spLocks noGrp="1"/>
          </p:cNvSpPr>
          <p:nvPr>
            <p:ph type="ftr" idx="35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56" name="PlaceHolder 6"/>
          <p:cNvSpPr>
            <a:spLocks noGrp="1"/>
          </p:cNvSpPr>
          <p:nvPr>
            <p:ph type="sldNum" idx="36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E5C48894-CFC3-4CA1-8264-4E24F95C1C27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61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162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3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164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165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2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2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1103400" y="1905120"/>
            <a:ext cx="439596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2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1103400" y="2514600"/>
            <a:ext cx="4395960" cy="374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5654520" y="1905120"/>
            <a:ext cx="439596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2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 type="body"/>
          </p:nvPr>
        </p:nvSpPr>
        <p:spPr>
          <a:xfrm>
            <a:off x="5654520" y="2514600"/>
            <a:ext cx="4395960" cy="374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171" name="PlaceHolder 6"/>
          <p:cNvSpPr>
            <a:spLocks noGrp="1"/>
          </p:cNvSpPr>
          <p:nvPr>
            <p:ph type="dt" idx="37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72" name="PlaceHolder 7"/>
          <p:cNvSpPr>
            <a:spLocks noGrp="1"/>
          </p:cNvSpPr>
          <p:nvPr>
            <p:ph type="ftr" idx="38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73" name="PlaceHolder 8"/>
          <p:cNvSpPr>
            <a:spLocks noGrp="1"/>
          </p:cNvSpPr>
          <p:nvPr>
            <p:ph type="sldNum" idx="39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F48EC651-A312-45DC-B4E8-8FE35C1A4FD9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75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176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77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178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179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2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2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dt" idx="40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ftr" idx="41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83" name="PlaceHolder 4"/>
          <p:cNvSpPr>
            <a:spLocks noGrp="1"/>
          </p:cNvSpPr>
          <p:nvPr>
            <p:ph type="sldNum" idx="42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0B4236BE-8087-44EE-B3AD-AF48B535E457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86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187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88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189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190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1" name="PlaceHolder 1"/>
          <p:cNvSpPr>
            <a:spLocks noGrp="1"/>
          </p:cNvSpPr>
          <p:nvPr>
            <p:ph type="dt" idx="43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ftr" idx="44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3" name="PlaceHolder 3"/>
          <p:cNvSpPr>
            <a:spLocks noGrp="1"/>
          </p:cNvSpPr>
          <p:nvPr>
            <p:ph type="sldNum" idx="45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1D14FE3A-9D71-494B-9BB5-08669C2455B9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Для правки текста заглавия щёлкните мышью</a:t>
            </a:r>
          </a:p>
        </p:txBody>
      </p:sp>
      <p:sp>
        <p:nvSpPr>
          <p:cNvPr id="19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entury Gothic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entury Gothic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entury Gothic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entury Gothic"/>
              </a:rPr>
              <a:t>Седьмой уровень структуры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97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198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9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200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201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154880" y="1447920"/>
            <a:ext cx="3400560" cy="144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2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4784760" y="1447920"/>
            <a:ext cx="5195520" cy="457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204" name="PlaceHolder 3"/>
          <p:cNvSpPr>
            <a:spLocks noGrp="1"/>
          </p:cNvSpPr>
          <p:nvPr>
            <p:ph type="body"/>
          </p:nvPr>
        </p:nvSpPr>
        <p:spPr>
          <a:xfrm>
            <a:off x="1154880" y="3129120"/>
            <a:ext cx="3400560" cy="2895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205" name="PlaceHolder 4"/>
          <p:cNvSpPr>
            <a:spLocks noGrp="1"/>
          </p:cNvSpPr>
          <p:nvPr>
            <p:ph type="dt" idx="46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6" name="PlaceHolder 5"/>
          <p:cNvSpPr>
            <a:spLocks noGrp="1"/>
          </p:cNvSpPr>
          <p:nvPr>
            <p:ph type="ftr" idx="47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07" name="PlaceHolder 6"/>
          <p:cNvSpPr>
            <a:spLocks noGrp="1"/>
          </p:cNvSpPr>
          <p:nvPr>
            <p:ph type="sldNum" idx="48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19BE7EE8-9524-4549-920E-585C22F39B61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209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210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11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212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213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1153800" y="1854360"/>
            <a:ext cx="5092560" cy="1574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36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36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949440" y="1143000"/>
            <a:ext cx="3200040" cy="4571640"/>
          </a:xfrm>
          <a:prstGeom prst="rect">
            <a:avLst/>
          </a:prstGeom>
          <a:noFill/>
          <a:ln w="0">
            <a:noFill/>
          </a:ln>
          <a:effectLst>
            <a:outerShdw blurRad="50760" dist="50760" dir="5400000" rotWithShape="0">
              <a:srgbClr val="000000">
                <a:alpha val="43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Вставка рисунка</a:t>
            </a: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1154880" y="3657600"/>
            <a:ext cx="5084640" cy="1371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217" name="PlaceHolder 4"/>
          <p:cNvSpPr>
            <a:spLocks noGrp="1"/>
          </p:cNvSpPr>
          <p:nvPr>
            <p:ph type="dt" idx="49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8" name="PlaceHolder 5"/>
          <p:cNvSpPr>
            <a:spLocks noGrp="1"/>
          </p:cNvSpPr>
          <p:nvPr>
            <p:ph type="ftr" idx="50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>
              <a:buNone/>
              <a:defRPr lang="en-US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>
              <a:buNone/>
            </a:pPr>
            <a:r>
              <a:rPr lang="en-US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&lt;нижний колонтитул&gt;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19" name="PlaceHolder 6"/>
          <p:cNvSpPr>
            <a:spLocks noGrp="1"/>
          </p:cNvSpPr>
          <p:nvPr>
            <p:ph type="sldNum" idx="51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C72AA338-06BC-4068-8A91-1F2F07AC1657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3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14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5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16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17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54880" y="4800600"/>
            <a:ext cx="882540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24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2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154880" y="685800"/>
            <a:ext cx="8825400" cy="3640320"/>
          </a:xfrm>
          <a:prstGeom prst="rect">
            <a:avLst/>
          </a:prstGeom>
          <a:noFill/>
          <a:ln w="0">
            <a:noFill/>
          </a:ln>
          <a:effectLst>
            <a:outerShdw blurRad="50760" dist="50760" dir="5400000" rotWithShape="0">
              <a:srgbClr val="000000">
                <a:alpha val="43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Вставка рисунка</a:t>
            </a: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154880" y="5367240"/>
            <a:ext cx="8825400" cy="493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2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21" name="PlaceHolder 4"/>
          <p:cNvSpPr>
            <a:spLocks noGrp="1"/>
          </p:cNvSpPr>
          <p:nvPr>
            <p:ph type="dt" idx="4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ftr" idx="5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3" name="PlaceHolder 6"/>
          <p:cNvSpPr>
            <a:spLocks noGrp="1"/>
          </p:cNvSpPr>
          <p:nvPr>
            <p:ph type="sldNum" idx="6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2C6BF38E-43CE-4C02-B885-1CC2E0957B2C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25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26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7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28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29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154880" y="1447920"/>
            <a:ext cx="8825400" cy="19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8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8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154880" y="3657600"/>
            <a:ext cx="8825400" cy="2361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dt" idx="7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8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4" name="PlaceHolder 5"/>
          <p:cNvSpPr>
            <a:spLocks noGrp="1"/>
          </p:cNvSpPr>
          <p:nvPr>
            <p:ph type="sldNum" idx="9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729EB5B2-1325-41E2-9314-0552949E383D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36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37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8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39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40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74640" y="1447920"/>
            <a:ext cx="7998840" cy="2323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8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8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930320" y="3771000"/>
            <a:ext cx="7279200" cy="3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 cap="small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1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1154880" y="4350600"/>
            <a:ext cx="8825400" cy="1676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10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ftr" idx="11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12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1DD96453-79B1-40B9-AF0F-F0D16CED2951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7" name="TextBox 11"/>
          <p:cNvSpPr/>
          <p:nvPr/>
        </p:nvSpPr>
        <p:spPr>
          <a:xfrm>
            <a:off x="898200" y="971280"/>
            <a:ext cx="801720" cy="194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en-US" sz="122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Arial"/>
              </a:rPr>
              <a:t>“</a:t>
            </a:r>
            <a:endParaRPr lang="ru-RU" sz="12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TextBox 14"/>
          <p:cNvSpPr/>
          <p:nvPr/>
        </p:nvSpPr>
        <p:spPr>
          <a:xfrm>
            <a:off x="9330480" y="2613960"/>
            <a:ext cx="801720" cy="194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914400">
              <a:lnSpc>
                <a:spcPct val="100000"/>
              </a:lnSpc>
            </a:pPr>
            <a:r>
              <a:rPr lang="en-US" sz="122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Arial"/>
              </a:rPr>
              <a:t>”</a:t>
            </a:r>
            <a:endParaRPr lang="ru-RU" sz="12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50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51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2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53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54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154880" y="3124080"/>
            <a:ext cx="8825400" cy="1652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0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0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154880" y="4777560"/>
            <a:ext cx="8825400" cy="86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0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20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dt" idx="13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ftr" idx="14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59" name="PlaceHolder 5"/>
          <p:cNvSpPr>
            <a:spLocks noGrp="1"/>
          </p:cNvSpPr>
          <p:nvPr>
            <p:ph type="sldNum" idx="15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23B4883B-4B0A-43F7-BABA-021037CE54DD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61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62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3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64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65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2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2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32880" y="1981080"/>
            <a:ext cx="294660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2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52320" y="2666880"/>
            <a:ext cx="2927160" cy="3588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883680" y="1981080"/>
            <a:ext cx="293580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2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3873240" y="2666880"/>
            <a:ext cx="2946600" cy="3588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71" name="PlaceHolder 6"/>
          <p:cNvSpPr>
            <a:spLocks noGrp="1"/>
          </p:cNvSpPr>
          <p:nvPr>
            <p:ph type="body"/>
          </p:nvPr>
        </p:nvSpPr>
        <p:spPr>
          <a:xfrm>
            <a:off x="7124760" y="1981080"/>
            <a:ext cx="293184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2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72" name="PlaceHolder 7"/>
          <p:cNvSpPr>
            <a:spLocks noGrp="1"/>
          </p:cNvSpPr>
          <p:nvPr>
            <p:ph type="body"/>
          </p:nvPr>
        </p:nvSpPr>
        <p:spPr>
          <a:xfrm>
            <a:off x="7124760" y="2666880"/>
            <a:ext cx="2931840" cy="3588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cxnSp>
        <p:nvCxnSpPr>
          <p:cNvPr id="73" name="Straight Connector 16"/>
          <p:cNvCxnSpPr/>
          <p:nvPr/>
        </p:nvCxnSpPr>
        <p:spPr>
          <a:xfrm>
            <a:off x="3726000" y="2133360"/>
            <a:ext cx="360" cy="3962880"/>
          </a:xfrm>
          <a:prstGeom prst="straightConnector1">
            <a:avLst/>
          </a:prstGeom>
          <a:ln w="12700" cap="rnd">
            <a:solidFill>
              <a:srgbClr val="D8D8D8">
                <a:lumMod val="40000"/>
                <a:lumOff val="60000"/>
                <a:alpha val="40000"/>
              </a:srgbClr>
            </a:solidFill>
            <a:round/>
          </a:ln>
        </p:spPr>
      </p:cxnSp>
      <p:cxnSp>
        <p:nvCxnSpPr>
          <p:cNvPr id="74" name="Straight Connector 17"/>
          <p:cNvCxnSpPr/>
          <p:nvPr/>
        </p:nvCxnSpPr>
        <p:spPr>
          <a:xfrm>
            <a:off x="6962040" y="2133360"/>
            <a:ext cx="360" cy="3967200"/>
          </a:xfrm>
          <a:prstGeom prst="straightConnector1">
            <a:avLst/>
          </a:prstGeom>
          <a:ln w="12700" cap="rnd">
            <a:solidFill>
              <a:srgbClr val="D8D8D8">
                <a:lumMod val="40000"/>
                <a:lumOff val="60000"/>
                <a:alpha val="40000"/>
              </a:srgbClr>
            </a:solidFill>
            <a:round/>
          </a:ln>
        </p:spPr>
      </p:cxnSp>
      <p:sp>
        <p:nvSpPr>
          <p:cNvPr id="75" name="PlaceHolder 8"/>
          <p:cNvSpPr>
            <a:spLocks noGrp="1"/>
          </p:cNvSpPr>
          <p:nvPr>
            <p:ph type="dt" idx="16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76" name="PlaceHolder 9"/>
          <p:cNvSpPr>
            <a:spLocks noGrp="1"/>
          </p:cNvSpPr>
          <p:nvPr>
            <p:ph type="ftr" idx="17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77" name="PlaceHolder 10"/>
          <p:cNvSpPr>
            <a:spLocks noGrp="1"/>
          </p:cNvSpPr>
          <p:nvPr>
            <p:ph type="sldNum" idx="18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612F90E8-C488-4417-AE71-2F2B90D44385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79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80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81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82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83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2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2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52320" y="4250880"/>
            <a:ext cx="293976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2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52320" y="2209680"/>
            <a:ext cx="2939760" cy="1523520"/>
          </a:xfrm>
          <a:prstGeom prst="rect">
            <a:avLst/>
          </a:prstGeom>
          <a:noFill/>
          <a:ln w="0">
            <a:noFill/>
          </a:ln>
          <a:effectLst>
            <a:outerShdw blurRad="50760" dist="50760" dir="5400000" rotWithShape="0">
              <a:srgbClr val="000000">
                <a:alpha val="43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Вставка рисунка</a:t>
            </a:r>
          </a:p>
        </p:txBody>
      </p:sp>
      <p:sp>
        <p:nvSpPr>
          <p:cNvPr id="87" name="PlaceHolder 4"/>
          <p:cNvSpPr>
            <a:spLocks noGrp="1"/>
          </p:cNvSpPr>
          <p:nvPr>
            <p:ph type="body"/>
          </p:nvPr>
        </p:nvSpPr>
        <p:spPr>
          <a:xfrm>
            <a:off x="652320" y="4827240"/>
            <a:ext cx="2939760" cy="65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88" name="PlaceHolder 5"/>
          <p:cNvSpPr>
            <a:spLocks noGrp="1"/>
          </p:cNvSpPr>
          <p:nvPr>
            <p:ph type="body"/>
          </p:nvPr>
        </p:nvSpPr>
        <p:spPr>
          <a:xfrm>
            <a:off x="3889440" y="4250880"/>
            <a:ext cx="293004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2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body"/>
          </p:nvPr>
        </p:nvSpPr>
        <p:spPr>
          <a:xfrm>
            <a:off x="3889440" y="2209680"/>
            <a:ext cx="2930040" cy="1523520"/>
          </a:xfrm>
          <a:prstGeom prst="rect">
            <a:avLst/>
          </a:prstGeom>
          <a:noFill/>
          <a:ln w="0">
            <a:noFill/>
          </a:ln>
          <a:effectLst>
            <a:outerShdw blurRad="50760" dist="50760" dir="5400000" rotWithShape="0">
              <a:srgbClr val="000000">
                <a:alpha val="43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Вставка рисунка</a:t>
            </a:r>
          </a:p>
        </p:txBody>
      </p:sp>
      <p:sp>
        <p:nvSpPr>
          <p:cNvPr id="90" name="PlaceHolder 7"/>
          <p:cNvSpPr>
            <a:spLocks noGrp="1"/>
          </p:cNvSpPr>
          <p:nvPr>
            <p:ph type="body"/>
          </p:nvPr>
        </p:nvSpPr>
        <p:spPr>
          <a:xfrm>
            <a:off x="3888000" y="4827240"/>
            <a:ext cx="2934000" cy="65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sp>
        <p:nvSpPr>
          <p:cNvPr id="91" name="PlaceHolder 8"/>
          <p:cNvSpPr>
            <a:spLocks noGrp="1"/>
          </p:cNvSpPr>
          <p:nvPr>
            <p:ph type="body"/>
          </p:nvPr>
        </p:nvSpPr>
        <p:spPr>
          <a:xfrm>
            <a:off x="7124760" y="4250880"/>
            <a:ext cx="293184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2400" b="0" u="none" strike="noStrike">
                <a:solidFill>
                  <a:schemeClr val="dk2">
                    <a:lumMod val="40000"/>
                    <a:lumOff val="60000"/>
                  </a:schemeClr>
                </a:solidFill>
                <a:uFillTx/>
                <a:latin typeface="Century Gothic"/>
              </a:rPr>
              <a:t>Образец текста</a:t>
            </a:r>
            <a:endParaRPr lang="ru-RU" sz="24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92" name="PlaceHolder 9"/>
          <p:cNvSpPr>
            <a:spLocks noGrp="1"/>
          </p:cNvSpPr>
          <p:nvPr>
            <p:ph type="body"/>
          </p:nvPr>
        </p:nvSpPr>
        <p:spPr>
          <a:xfrm>
            <a:off x="7124760" y="2209680"/>
            <a:ext cx="2931840" cy="1523520"/>
          </a:xfrm>
          <a:prstGeom prst="rect">
            <a:avLst/>
          </a:prstGeom>
          <a:noFill/>
          <a:ln w="0">
            <a:noFill/>
          </a:ln>
          <a:effectLst>
            <a:outerShdw blurRad="50760" dist="50760" dir="5400000" rotWithShape="0">
              <a:srgbClr val="000000">
                <a:alpha val="43000"/>
              </a:srgbClr>
            </a:outerShdw>
          </a:effectLst>
        </p:spPr>
        <p:txBody>
          <a:bodyPr lIns="90000" tIns="45000" rIns="90000" bIns="45000" anchor="t">
            <a:normAutofit/>
          </a:bodyPr>
          <a:lstStyle/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Вставка рисунка</a:t>
            </a:r>
          </a:p>
        </p:txBody>
      </p:sp>
      <p:sp>
        <p:nvSpPr>
          <p:cNvPr id="93" name="PlaceHolder 10"/>
          <p:cNvSpPr>
            <a:spLocks noGrp="1"/>
          </p:cNvSpPr>
          <p:nvPr>
            <p:ph type="body"/>
          </p:nvPr>
        </p:nvSpPr>
        <p:spPr>
          <a:xfrm>
            <a:off x="7124400" y="4827240"/>
            <a:ext cx="2935800" cy="65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</p:txBody>
      </p:sp>
      <p:cxnSp>
        <p:nvCxnSpPr>
          <p:cNvPr id="94" name="Straight Connector 18"/>
          <p:cNvCxnSpPr/>
          <p:nvPr/>
        </p:nvCxnSpPr>
        <p:spPr>
          <a:xfrm>
            <a:off x="3726000" y="2133360"/>
            <a:ext cx="360" cy="3962880"/>
          </a:xfrm>
          <a:prstGeom prst="straightConnector1">
            <a:avLst/>
          </a:prstGeom>
          <a:ln w="12700" cap="rnd">
            <a:solidFill>
              <a:srgbClr val="D8D8D8">
                <a:lumMod val="40000"/>
                <a:lumOff val="60000"/>
                <a:alpha val="40000"/>
              </a:srgbClr>
            </a:solidFill>
            <a:round/>
          </a:ln>
        </p:spPr>
      </p:cxnSp>
      <p:cxnSp>
        <p:nvCxnSpPr>
          <p:cNvPr id="95" name="Straight Connector 19"/>
          <p:cNvCxnSpPr/>
          <p:nvPr/>
        </p:nvCxnSpPr>
        <p:spPr>
          <a:xfrm>
            <a:off x="6962040" y="2133360"/>
            <a:ext cx="360" cy="3967200"/>
          </a:xfrm>
          <a:prstGeom prst="straightConnector1">
            <a:avLst/>
          </a:prstGeom>
          <a:ln w="12700" cap="rnd">
            <a:solidFill>
              <a:srgbClr val="D8D8D8">
                <a:lumMod val="40000"/>
                <a:lumOff val="60000"/>
                <a:alpha val="40000"/>
              </a:srgbClr>
            </a:solidFill>
            <a:round/>
          </a:ln>
        </p:spPr>
      </p:cxnSp>
      <p:sp>
        <p:nvSpPr>
          <p:cNvPr id="96" name="PlaceHolder 11"/>
          <p:cNvSpPr>
            <a:spLocks noGrp="1"/>
          </p:cNvSpPr>
          <p:nvPr>
            <p:ph type="dt" idx="19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7" name="PlaceHolder 12"/>
          <p:cNvSpPr>
            <a:spLocks noGrp="1"/>
          </p:cNvSpPr>
          <p:nvPr>
            <p:ph type="ftr" idx="20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98" name="PlaceHolder 13"/>
          <p:cNvSpPr>
            <a:spLocks noGrp="1"/>
          </p:cNvSpPr>
          <p:nvPr>
            <p:ph type="sldNum" idx="21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F9716AEE-D41D-4AB5-A43F-A6AB80A40CDA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00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101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02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103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104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2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2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107" name="PlaceHolder 3"/>
          <p:cNvSpPr>
            <a:spLocks noGrp="1"/>
          </p:cNvSpPr>
          <p:nvPr>
            <p:ph type="dt" idx="22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ftr" idx="23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9" name="PlaceHolder 5"/>
          <p:cNvSpPr>
            <a:spLocks noGrp="1"/>
          </p:cNvSpPr>
          <p:nvPr>
            <p:ph type="sldNum" idx="24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343E16E7-232F-4E15-898B-5D8A9B32559A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7"/>
          <p:cNvPicPr/>
          <p:nvPr/>
        </p:nvPicPr>
        <p:blipFill>
          <a:blip r:embed="rId4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 w="0">
            <a:noFill/>
          </a:ln>
        </p:spPr>
      </p:pic>
      <p:pic>
        <p:nvPicPr>
          <p:cNvPr id="111" name="Picture 6"/>
          <p:cNvPicPr/>
          <p:nvPr/>
        </p:nvPicPr>
        <p:blipFill>
          <a:blip r:embed="rId5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 w="0">
            <a:noFill/>
          </a:ln>
        </p:spPr>
      </p:pic>
      <p:sp>
        <p:nvSpPr>
          <p:cNvPr id="112" name="Oval 15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rgbClr val="E8E8E8">
                  <a:alpha val="7000"/>
                </a:srgbClr>
              </a:gs>
              <a:gs pos="36000">
                <a:srgbClr val="E8E8E8">
                  <a:alpha val="6000"/>
                </a:srgbClr>
              </a:gs>
              <a:gs pos="69000">
                <a:srgbClr val="E8E8E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13" name="Picture 8"/>
          <p:cNvPicPr/>
          <p:nvPr/>
        </p:nvPicPr>
        <p:blipFill>
          <a:blip r:embed="rId6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 w="0">
            <a:noFill/>
          </a:ln>
        </p:spPr>
      </p:pic>
      <p:pic>
        <p:nvPicPr>
          <p:cNvPr id="114" name="Picture 9"/>
          <p:cNvPicPr/>
          <p:nvPr/>
        </p:nvPicPr>
        <p:blipFill>
          <a:blip r:embed="rId7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 w="0">
            <a:noFill/>
          </a:ln>
        </p:spPr>
      </p:pic>
      <p:sp>
        <p:nvSpPr>
          <p:cNvPr id="115" name="Rectangle 13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04120" y="430200"/>
            <a:ext cx="1752120" cy="58258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b">
            <a:noAutofit/>
          </a:bodyPr>
          <a:lstStyle/>
          <a:p>
            <a:pPr indent="0" defTabSz="457200">
              <a:lnSpc>
                <a:spcPct val="100000"/>
              </a:lnSpc>
              <a:buNone/>
            </a:pPr>
            <a:r>
              <a:rPr lang="ru-RU" sz="4200" b="0" u="none" strike="noStrike">
                <a:solidFill>
                  <a:schemeClr val="lt2"/>
                </a:solidFill>
                <a:uFillTx/>
                <a:latin typeface="Century Gothic"/>
              </a:rPr>
              <a:t>Образец заголовка</a:t>
            </a:r>
            <a:endParaRPr lang="ru-RU" sz="4200" b="0" u="none" strike="noStrike">
              <a:solidFill>
                <a:schemeClr val="lt1"/>
              </a:solidFill>
              <a:uFillTx/>
              <a:latin typeface="Century Gothic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52320" y="887400"/>
            <a:ext cx="7422840" cy="53686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2000" b="0" u="none" strike="noStrike">
                <a:solidFill>
                  <a:schemeClr val="lt1"/>
                </a:solidFill>
                <a:uFillTx/>
                <a:latin typeface="Century Gothic"/>
              </a:rPr>
              <a:t>Образец текста</a:t>
            </a:r>
          </a:p>
          <a:p>
            <a:pPr marL="743040" lvl="1" indent="-28584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800" b="0" u="none" strike="noStrike">
                <a:solidFill>
                  <a:schemeClr val="lt1"/>
                </a:solidFill>
                <a:uFillTx/>
                <a:latin typeface="Century Gothic"/>
              </a:rPr>
              <a:t>Второй уровень</a:t>
            </a:r>
          </a:p>
          <a:p>
            <a:pPr marL="1143000" lvl="2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600" b="0" u="none" strike="noStrike">
                <a:solidFill>
                  <a:schemeClr val="lt1"/>
                </a:solidFill>
                <a:uFillTx/>
                <a:latin typeface="Century Gothic"/>
              </a:rPr>
              <a:t>Третий уровень</a:t>
            </a:r>
          </a:p>
          <a:p>
            <a:pPr marL="1600200" lvl="3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Четвертый уровень</a:t>
            </a:r>
          </a:p>
          <a:p>
            <a:pPr marL="2057400" lvl="4" indent="-228600" defTabSz="457200">
              <a:lnSpc>
                <a:spcPct val="100000"/>
              </a:lnSpc>
              <a:spcBef>
                <a:spcPts val="1001"/>
              </a:spcBef>
              <a:buClr>
                <a:srgbClr val="EFEFEF"/>
              </a:buClr>
              <a:buSzPct val="80000"/>
              <a:buFont typeface="Wingdings 3" charset="2"/>
              <a:buChar char=""/>
            </a:pPr>
            <a:r>
              <a:rPr lang="ru-RU" sz="1400" b="0" u="none" strike="noStrike">
                <a:solidFill>
                  <a:schemeClr val="lt1"/>
                </a:solidFill>
                <a:uFillTx/>
                <a:latin typeface="Century Gothic"/>
              </a:rPr>
              <a:t>Пятый уровень</a:t>
            </a:r>
          </a:p>
        </p:txBody>
      </p:sp>
      <p:sp>
        <p:nvSpPr>
          <p:cNvPr id="118" name="PlaceHolder 3"/>
          <p:cNvSpPr>
            <a:spLocks noGrp="1"/>
          </p:cNvSpPr>
          <p:nvPr>
            <p:ph type="dt" idx="25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100" b="0" u="none" strike="noStrike">
                <a:solidFill>
                  <a:schemeClr val="lt1">
                    <a:tint val="75000"/>
                    <a:alpha val="60000"/>
                  </a:schemeClr>
                </a:solidFill>
                <a:uFillTx/>
                <a:latin typeface="Century Gothic"/>
              </a:rPr>
              <a:t>&lt;дата/время&gt;</a:t>
            </a:r>
            <a:endParaRPr lang="ru-RU" sz="11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ftr" idx="26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20" name="PlaceHolder 5"/>
          <p:cNvSpPr>
            <a:spLocks noGrp="1"/>
          </p:cNvSpPr>
          <p:nvPr>
            <p:ph type="sldNum" idx="27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fld id="{17C3A9E5-E88B-4717-BB1A-0219026362AD}" type="slidenum">
              <a:rPr lang="ru-RU" sz="2800" b="0" u="none" strike="noStrike">
                <a:solidFill>
                  <a:schemeClr val="lt1">
                    <a:tint val="75000"/>
                  </a:schemeClr>
                </a:solidFill>
                <a:uFillTx/>
                <a:latin typeface="Century Gothic"/>
              </a:rPr>
              <a:t>‹#›</a:t>
            </a:fld>
            <a:endParaRPr lang="ru-RU" sz="28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Box 3"/>
          <p:cNvSpPr/>
          <p:nvPr/>
        </p:nvSpPr>
        <p:spPr>
          <a:xfrm>
            <a:off x="1023480" y="327600"/>
            <a:ext cx="9116280" cy="130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4000" b="1" u="none" strike="noStrike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Анализ произведения </a:t>
            </a:r>
            <a:endParaRPr lang="ru-RU" sz="4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4000" b="1" u="none" strike="noStrike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  <a:ea typeface="Microsoft YaHei"/>
              </a:rPr>
              <a:t>Юрия Олеши </a:t>
            </a:r>
            <a:r>
              <a:rPr lang="ru-RU" sz="4000" b="1" u="none" strike="noStrike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«Три толстяка».</a:t>
            </a:r>
            <a:endParaRPr lang="ru-RU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1" name="TextBox 4"/>
          <p:cNvSpPr/>
          <p:nvPr/>
        </p:nvSpPr>
        <p:spPr>
          <a:xfrm>
            <a:off x="8093160" y="5010120"/>
            <a:ext cx="4303080" cy="137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22" name="Рисунок 5"/>
          <p:cNvPicPr/>
          <p:nvPr/>
        </p:nvPicPr>
        <p:blipFill>
          <a:blip r:embed="rId2"/>
          <a:stretch/>
        </p:blipFill>
        <p:spPr>
          <a:xfrm>
            <a:off x="381960" y="1893240"/>
            <a:ext cx="7492320" cy="4682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Прямоугольник 1"/>
          <p:cNvSpPr/>
          <p:nvPr/>
        </p:nvSpPr>
        <p:spPr>
          <a:xfrm>
            <a:off x="1160060" y="344950"/>
            <a:ext cx="8733949" cy="56308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sng" strike="noStrike" dirty="0" err="1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 девочка, внешне 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очень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похожая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на куклу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Тутти. </a:t>
            </a:r>
            <a:r>
              <a:rPr lang="ru-RU" sz="2400" b="1" dirty="0" smtClean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У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нее серые глаза с веселым блеском, простой наряд был ей к лицу, а волосы были цвета перьев маленьких серых птичек. Девочка была очень миловидной, но на самом деле она любила пошалить.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была такого же возраста, как и Тутти – позже выяснится, что она его сестра.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Девочка очень смелая и отважная. Она искренне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преданна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Тибулу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и Просперо и готова пойти на все ради того, чтобы им помочь. Она обладает необыкновенным артистизмом и быстро вживается в роль игрушки наследника Тутти, начинает понемногу рассказывать ему о том, что происходит за стенами замка. Даже несмотря на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страх,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она отправляется выручать Просперо из клетки, рискуя быть пойманной.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Имя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, как выясняется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в конце повести,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означает «вся жизнь».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Рисунок 1"/>
          <p:cNvPicPr/>
          <p:nvPr/>
        </p:nvPicPr>
        <p:blipFill>
          <a:blip r:embed="rId2"/>
          <a:stretch/>
        </p:blipFill>
        <p:spPr>
          <a:xfrm>
            <a:off x="574560" y="596520"/>
            <a:ext cx="9857520" cy="5544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Прямоугольник 1"/>
          <p:cNvSpPr/>
          <p:nvPr/>
        </p:nvSpPr>
        <p:spPr>
          <a:xfrm>
            <a:off x="641444" y="184680"/>
            <a:ext cx="10699560" cy="67388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sng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Три толстяка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-очень упитанные и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жадные правители.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Иногда они проявляют себя как недалекие люди – один из них случайно ел салфетку во время пира. Толстяки подвержены ребячеству, ведут себя импульсивно, ссорятся между собой. Так, один ударил другого в лицо и оставил под его глазом большой синяк.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Толстяки боятся бунта, потому что чувствуют шаткость собственной власти. Именно поэтому они крадут Тутти и внушают ему, что его сердце сделано из железа. Толстяки хотят сохранить свое влияние даже после того, как их не станет, и очень боятся изменений. Они трясутся перед Просперо, когда его выводят на потеху публике. Правители даже не знают о том, что происходит в стране, потому что все решения за них принимают министры.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Первый Толстяк владеет всем хлебом страны, второй – углем, третий – железом. Все богатство страны в их руках.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Три Толстяка боятся слез Тутти намного больше, чем Просперо. Они оберегают его от всего, </a:t>
            </a:r>
            <a:r>
              <a:rPr lang="ru-RU" sz="2400" b="1" dirty="0" smtClean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посадив  в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«золотую клетку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»,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 не показывают ему, что происходит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в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мире.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От страха и других переживаний Три Толстяка начинают еще больше жиреть.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Рисунок 1"/>
          <p:cNvPicPr/>
          <p:nvPr/>
        </p:nvPicPr>
        <p:blipFill>
          <a:blip r:embed="rId2"/>
          <a:stretch/>
        </p:blipFill>
        <p:spPr>
          <a:xfrm>
            <a:off x="2458800" y="150125"/>
            <a:ext cx="6671160" cy="6482515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Прямоугольник 1"/>
          <p:cNvSpPr/>
          <p:nvPr/>
        </p:nvSpPr>
        <p:spPr>
          <a:xfrm>
            <a:off x="1887754" y="937794"/>
            <a:ext cx="8511480" cy="516919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sng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Тутти</a:t>
            </a:r>
            <a:r>
              <a:rPr lang="ru-RU" sz="2400" b="1" dirty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 </a:t>
            </a:r>
            <a:r>
              <a:rPr lang="ru-RU" sz="2400" b="1" dirty="0" smtClean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- д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венадцатилетний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мальчик, который не знает жизни. Тутти рос, как настоящий принц. Он не знает болезней, лишений, голода и смерти, вся война становится для него тайной, от которой Три Толстяка его стараются оградить. Всем его учителям было запрещено улыбаться, они были худыми стариками с несварением желудка. У него такие же серые глаза, как у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dirty="0" smtClean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Несмотря на бесчувственное воспитание, м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альчик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не лишен сострадания. Он жалеет куклу, которую, как он думает, убили гвардейцы. Хоть ему и внушают, что в его груди железо, у него настоящее </a:t>
            </a:r>
            <a:r>
              <a:rPr lang="ru-RU" sz="2400" b="1" dirty="0" smtClean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горяче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е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сердце. Он любит учиться, фантазировать о других мирах и не любит прыщавые носы учителей.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Рисунок 1"/>
          <p:cNvPicPr/>
          <p:nvPr/>
        </p:nvPicPr>
        <p:blipFill>
          <a:blip r:embed="rId2"/>
          <a:stretch/>
        </p:blipFill>
        <p:spPr>
          <a:xfrm>
            <a:off x="1832040" y="208080"/>
            <a:ext cx="8111880" cy="6444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Прямоугольник 1"/>
          <p:cNvSpPr/>
          <p:nvPr/>
        </p:nvSpPr>
        <p:spPr>
          <a:xfrm>
            <a:off x="2556516" y="1259441"/>
            <a:ext cx="7979040" cy="37841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sng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Учитель танцев </a:t>
            </a:r>
            <a:r>
              <a:rPr lang="ru-RU" sz="2400" b="1" u="sng" dirty="0" err="1">
                <a:solidFill>
                  <a:schemeClr val="dk2">
                    <a:lumMod val="10000"/>
                  </a:schemeClr>
                </a:solidFill>
                <a:latin typeface="Times New Roman"/>
              </a:rPr>
              <a:t>Р</a:t>
            </a:r>
            <a:r>
              <a:rPr lang="ru-RU" sz="2400" b="1" u="sng" strike="noStrike" dirty="0" err="1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аздватрис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-герой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, фактически, выполняющий роль шута. Самовлюблённый и самоуверенный, больше заботится о своей внешности, чем об умении танцевать. Считает себя не только непревзойденным танцором, но и большим эстетом. Приверженец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Толстяков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 богатых людей, так как его благосостояние прямо пропорционально толщине кошельков его учеников. Льстивый, трусливый и лицемерный, боится решительных действий, предпочитая оставаться в стороне.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Рисунок 1"/>
          <p:cNvPicPr/>
          <p:nvPr/>
        </p:nvPicPr>
        <p:blipFill>
          <a:blip r:embed="rId2"/>
          <a:stretch/>
        </p:blipFill>
        <p:spPr>
          <a:xfrm>
            <a:off x="1992600" y="244440"/>
            <a:ext cx="7902360" cy="6334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Прямоугольник 1"/>
          <p:cNvSpPr/>
          <p:nvPr/>
        </p:nvSpPr>
        <p:spPr>
          <a:xfrm>
            <a:off x="455078" y="738747"/>
            <a:ext cx="3530068" cy="35379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u="sng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Тётушка </a:t>
            </a:r>
            <a:r>
              <a:rPr lang="ru-RU" sz="2800" b="1" u="sng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Ганимед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экономка доктора </a:t>
            </a:r>
            <a:r>
              <a:rPr lang="ru-RU" sz="28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Гаспара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Заботится о своём хозяине, готовит ему пищу,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прибирает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в доме, исполняет все хозяйственные дела.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951" y="738747"/>
            <a:ext cx="7770049" cy="54660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Прямоугольник 1"/>
          <p:cNvSpPr/>
          <p:nvPr/>
        </p:nvSpPr>
        <p:spPr>
          <a:xfrm>
            <a:off x="2060651" y="1461562"/>
            <a:ext cx="8120160" cy="30455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sng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Туб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-учёный, которому известно прошлое Тутти и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 Туб знает, что они являются братом и сестрой, которых разлучили в детстве. Тутти стал наследником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Толстяков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, а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отдали бродячим артистам. Тубу было приказано сделать Тутти железное сердце, но учёный пошёл против желания своенравных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Толстяков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 отказался сделать ребёнка бессердечным. После этого учёного Туба заключили в клетку, где он и провёл всю свою жизнь.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Box 1"/>
          <p:cNvSpPr/>
          <p:nvPr/>
        </p:nvSpPr>
        <p:spPr>
          <a:xfrm>
            <a:off x="231840" y="0"/>
            <a:ext cx="439416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4000" b="1" u="none" strike="noStrike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История создания</a:t>
            </a:r>
            <a:endParaRPr lang="ru-RU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4" name="Прямоугольник 2"/>
          <p:cNvSpPr/>
          <p:nvPr/>
        </p:nvSpPr>
        <p:spPr>
          <a:xfrm>
            <a:off x="1214478" y="1149544"/>
            <a:ext cx="9739440" cy="550774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История рождения сказки удивительна. Однажды в окне соседского дома </a:t>
            </a:r>
            <a:r>
              <a:rPr lang="ru-RU" sz="32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Ю. </a:t>
            </a:r>
            <a:r>
              <a:rPr lang="ru-RU" sz="3200" b="1" u="none" strike="noStrike" dirty="0" err="1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Олеша</a:t>
            </a:r>
            <a:r>
              <a:rPr lang="ru-RU" sz="32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</a:t>
            </a:r>
            <a:r>
              <a:rPr lang="ru-RU" sz="32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увидел прелестную девочку-подростка, которая увлеченно читала сказки Андерсена. Очарованный девочкой, он тут же пообещал, что напишет для нее сказку не хуже великого датчанина </a:t>
            </a:r>
            <a:r>
              <a:rPr lang="ru-RU" sz="32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Андерсена и </a:t>
            </a:r>
            <a:r>
              <a:rPr lang="ru-RU" sz="32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без промедления взялся за дело. Так родилась история о трех жестоких Толстяках, отважном гимнасте </a:t>
            </a:r>
            <a:r>
              <a:rPr lang="ru-RU" sz="32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Тибуле</a:t>
            </a:r>
            <a:r>
              <a:rPr lang="ru-RU" sz="32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и кукле </a:t>
            </a:r>
            <a:r>
              <a:rPr lang="ru-RU" sz="32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32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 В том же 1924-м году рукописи были посланы в издательство детской литературы.</a:t>
            </a:r>
            <a:endParaRPr lang="ru-RU" sz="32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Рисунок 1"/>
          <p:cNvPicPr/>
          <p:nvPr/>
        </p:nvPicPr>
        <p:blipFill>
          <a:blip r:embed="rId2"/>
          <a:stretch/>
        </p:blipFill>
        <p:spPr>
          <a:xfrm>
            <a:off x="1623960" y="204839"/>
            <a:ext cx="8443080" cy="6496211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Прямоугольник 1"/>
          <p:cNvSpPr/>
          <p:nvPr/>
        </p:nvSpPr>
        <p:spPr>
          <a:xfrm>
            <a:off x="222846" y="161592"/>
            <a:ext cx="4130790" cy="439975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u="sng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Продавец шаров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– старый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клоун. </a:t>
            </a:r>
            <a:r>
              <a:rPr lang="ru-RU" sz="2800" b="1" dirty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У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летев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однажды на своих воздушных шарах, попадает в огромный торт, испеченный для трех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Толстяков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 Очень жадный. Из-за своей жадности попадает в неприятные истории.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" name="Рисунок 1"/>
          <p:cNvPicPr/>
          <p:nvPr/>
        </p:nvPicPr>
        <p:blipFill>
          <a:blip r:embed="rId2"/>
          <a:stretch/>
        </p:blipFill>
        <p:spPr>
          <a:xfrm>
            <a:off x="4353636" y="286603"/>
            <a:ext cx="7502513" cy="6155141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Box 1"/>
          <p:cNvSpPr/>
          <p:nvPr/>
        </p:nvSpPr>
        <p:spPr>
          <a:xfrm>
            <a:off x="505079" y="16200"/>
            <a:ext cx="10194765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40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Языковые </a:t>
            </a:r>
            <a:r>
              <a:rPr lang="ru-RU" sz="40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особенности повести - сказки</a:t>
            </a:r>
            <a:endParaRPr lang="ru-RU" sz="40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8" name="TextBox 2"/>
          <p:cNvSpPr/>
          <p:nvPr/>
        </p:nvSpPr>
        <p:spPr>
          <a:xfrm>
            <a:off x="505080" y="724320"/>
            <a:ext cx="10740600" cy="60617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u="sng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Устаревшая лексика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Рубанок --ручной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плотницкий и столярный инструмент.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Помост- возвышение, площадка из досок.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Плахи -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деревянные помосты, на которых совершалась казнь.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Обшлаг- отворот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на рукаве мужской одежды.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Яство - еда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Кутерьма - суета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, суматоха.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Канцлер - высшее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должное лицо.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Вершок - старинная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русская мера длины.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Щебень - зерновой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сыпучий материал.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Розга - тонкая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свежесрезанная ветка.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Стропила - несущая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система скатной крыши.                                           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Полоз - деталь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саней.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Тигель - емкость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для нагрева, высушивания, сжигания, обжига или наплавления различных материалов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Пелерина -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элемент женской и мужской одежды.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Прямоугольник 7"/>
          <p:cNvSpPr/>
          <p:nvPr/>
        </p:nvSpPr>
        <p:spPr>
          <a:xfrm>
            <a:off x="433800" y="425520"/>
            <a:ext cx="11343600" cy="30455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Бич -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плеть.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Букли -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завитые локоны.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Чепец -головной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женский убор в виде закрывающего волосы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вязаного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чехла.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Франт - нарядно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, модно одевающийся человек.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Хлестать - бить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Ставни - дощатая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или железная створка для прикрытия окна.              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Процессия - торжественное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, обычно многолюдное шествие.                                         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Поклеп - клевета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0" name="Прямоугольник 1"/>
          <p:cNvSpPr/>
          <p:nvPr/>
        </p:nvSpPr>
        <p:spPr>
          <a:xfrm>
            <a:off x="433800" y="3772800"/>
            <a:ext cx="1014264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u="sng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Эпитеты: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ярмарочный гуляка,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глубокие каналы,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громадные железные ворота,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стеклянный купол,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колоссальный цирк,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веснушчатая тетка, окольный путь.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Box 1"/>
          <p:cNvSpPr/>
          <p:nvPr/>
        </p:nvSpPr>
        <p:spPr>
          <a:xfrm>
            <a:off x="368607" y="0"/>
            <a:ext cx="11464001" cy="61233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u="sng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Сравнения: </a:t>
            </a:r>
          </a:p>
          <a:p>
            <a:pPr defTabSz="914400">
              <a:lnSpc>
                <a:spcPct val="100000"/>
              </a:lnSpc>
            </a:pP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-тощих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площадных актёров, зелёных, жёлтых и пёстрых, как будто сшитых из лоскутного одеяла, </a:t>
            </a:r>
            <a:endParaRPr lang="ru-RU" sz="2800" b="1" u="none" strike="noStrike" dirty="0" smtClean="0">
              <a:solidFill>
                <a:schemeClr val="dk2">
                  <a:lumMod val="10000"/>
                </a:schemeClr>
              </a:solidFill>
              <a:uFillTx/>
              <a:latin typeface="Times New Roman"/>
            </a:endParaRPr>
          </a:p>
          <a:p>
            <a:pPr defTabSz="914400">
              <a:lnSpc>
                <a:spcPct val="100000"/>
              </a:lnSpc>
            </a:pP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-кошка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шлёпнулась, как сырое тесто, </a:t>
            </a:r>
            <a:endParaRPr lang="ru-RU" sz="2800" b="1" u="none" strike="noStrike" dirty="0" smtClean="0">
              <a:solidFill>
                <a:schemeClr val="dk2">
                  <a:lumMod val="10000"/>
                </a:schemeClr>
              </a:solidFill>
              <a:uFillTx/>
              <a:latin typeface="Times New Roman"/>
            </a:endParaRPr>
          </a:p>
          <a:p>
            <a:pPr defTabSz="914400">
              <a:lnSpc>
                <a:spcPct val="100000"/>
              </a:lnSpc>
            </a:pP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-гром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запрыгал, как мяч, </a:t>
            </a:r>
            <a:endParaRPr lang="ru-RU" sz="2800" b="1" u="none" strike="noStrike" dirty="0" smtClean="0">
              <a:solidFill>
                <a:schemeClr val="dk2">
                  <a:lumMod val="10000"/>
                </a:schemeClr>
              </a:solidFill>
              <a:uFillTx/>
              <a:latin typeface="Times New Roman"/>
            </a:endParaRPr>
          </a:p>
          <a:p>
            <a:pPr defTabSz="914400">
              <a:lnSpc>
                <a:spcPct val="100000"/>
              </a:lnSpc>
            </a:pP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-бомбы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разрывались, как кусочки ваты, </a:t>
            </a:r>
            <a:endParaRPr lang="ru-RU" sz="2800" b="1" u="none" strike="noStrike" dirty="0" smtClean="0">
              <a:solidFill>
                <a:schemeClr val="dk2">
                  <a:lumMod val="10000"/>
                </a:schemeClr>
              </a:solidFill>
              <a:uFillTx/>
              <a:latin typeface="Times New Roman"/>
            </a:endParaRPr>
          </a:p>
          <a:p>
            <a:pPr defTabSz="914400">
              <a:lnSpc>
                <a:spcPct val="100000"/>
              </a:lnSpc>
            </a:pP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-пламя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появлялось на одну секунду, как будто кто-то пускал в толпу солнечных зайчиков, </a:t>
            </a:r>
            <a:endParaRPr lang="ru-RU" sz="2800" b="1" u="none" strike="noStrike" dirty="0" smtClean="0">
              <a:solidFill>
                <a:schemeClr val="dk2">
                  <a:lumMod val="10000"/>
                </a:schemeClr>
              </a:solidFill>
              <a:uFillTx/>
              <a:latin typeface="Times New Roman"/>
            </a:endParaRPr>
          </a:p>
          <a:p>
            <a:pPr defTabSz="914400">
              <a:lnSpc>
                <a:spcPct val="100000"/>
              </a:lnSpc>
            </a:pP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-кусок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стены торчал, как кость, </a:t>
            </a:r>
            <a:r>
              <a:rPr lang="ru-RU" sz="2800" b="1" dirty="0" smtClean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б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ольшие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розы, как лебеди, </a:t>
            </a:r>
            <a:endParaRPr lang="ru-RU" sz="2800" b="1" u="none" strike="noStrike" dirty="0" smtClean="0">
              <a:solidFill>
                <a:schemeClr val="dk2">
                  <a:lumMod val="10000"/>
                </a:schemeClr>
              </a:solidFill>
              <a:uFillTx/>
              <a:latin typeface="Times New Roman"/>
            </a:endParaRPr>
          </a:p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-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капли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, горькие, как слезы, вода, чёрная и блестящая, как смола,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фонарь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, пылавший на высоте, ослеплял глаза, как солнце, </a:t>
            </a:r>
            <a:endParaRPr lang="ru-RU" sz="2800" b="1" u="none" strike="noStrike" dirty="0" smtClean="0">
              <a:solidFill>
                <a:schemeClr val="dk2">
                  <a:lumMod val="10000"/>
                </a:schemeClr>
              </a:solidFill>
              <a:uFillTx/>
              <a:latin typeface="Times New Roman"/>
            </a:endParaRPr>
          </a:p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-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круг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площади вращается, как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карусель</a:t>
            </a:r>
            <a:r>
              <a:rPr lang="ru-RU" sz="2800" b="1" dirty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.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800" b="1" dirty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П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лащ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развевался, как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знамя. 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Доктор схватился за сердце, которое прыгало, как яйцо в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кипятк</a:t>
            </a:r>
            <a:r>
              <a:rPr lang="ru-RU" sz="2800" b="1" dirty="0" smtClean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е</a:t>
            </a:r>
            <a:r>
              <a:rPr lang="ru-RU" sz="2800" b="1" dirty="0">
                <a:solidFill>
                  <a:schemeClr val="dk2">
                    <a:lumMod val="10000"/>
                  </a:schemeClr>
                </a:solidFill>
                <a:latin typeface="Times New Roman"/>
              </a:rPr>
              <a:t>.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extBox 1"/>
          <p:cNvSpPr/>
          <p:nvPr/>
        </p:nvSpPr>
        <p:spPr>
          <a:xfrm>
            <a:off x="654975" y="341092"/>
            <a:ext cx="186948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4000" b="1" u="none" strike="noStrike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Идея</a:t>
            </a:r>
            <a:endParaRPr lang="ru-RU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3" name="Прямоугольник 2"/>
          <p:cNvSpPr/>
          <p:nvPr/>
        </p:nvSpPr>
        <p:spPr>
          <a:xfrm>
            <a:off x="382019" y="1187253"/>
            <a:ext cx="11468160" cy="403041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Основная идея произведения «Три толстяка» заключается в том, что несправедливость и тиранию можно победить, но для этого народу нужно объединиться и действовать сообща. Юрий </a:t>
            </a:r>
            <a:r>
              <a:rPr lang="ru-RU" sz="32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Олеша</a:t>
            </a:r>
            <a:r>
              <a:rPr lang="ru-RU" sz="32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показывает, что жизнь человека дана ему для того, чтобы жить свободно и не испытывать лишений </a:t>
            </a:r>
            <a:r>
              <a:rPr lang="ru-RU" sz="32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из-за власть имущих. Чтобы </a:t>
            </a:r>
            <a:r>
              <a:rPr lang="ru-RU" sz="3200" b="1" u="none" strike="noStrike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победить жестоких </a:t>
            </a:r>
            <a:r>
              <a:rPr lang="ru-RU" sz="32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тиранов, нужно быть умными, сильными духом и телом , преданными общему делу и друзьям. </a:t>
            </a:r>
            <a:endParaRPr lang="ru-RU" sz="32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Box 1"/>
          <p:cNvSpPr/>
          <p:nvPr/>
        </p:nvSpPr>
        <p:spPr>
          <a:xfrm>
            <a:off x="436680" y="-86400"/>
            <a:ext cx="200592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4000" b="1" u="none" strike="noStrike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Сюжет</a:t>
            </a:r>
            <a:endParaRPr lang="ru-RU" sz="4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6" name="Прямоугольник 3"/>
          <p:cNvSpPr/>
          <p:nvPr/>
        </p:nvSpPr>
        <p:spPr>
          <a:xfrm>
            <a:off x="327840" y="612720"/>
            <a:ext cx="11864160" cy="61233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В городе, которым правят Толстяки, начинается волнение. Доктор </a:t>
            </a:r>
            <a:r>
              <a:rPr lang="ru-RU" sz="28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Арнери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попадает в самое сердце восстания, его чуть не убивают, он становится свидетелем бегства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гимнаста </a:t>
            </a:r>
            <a:r>
              <a:rPr lang="ru-RU" sz="2800" b="1" u="none" strike="noStrike" dirty="0" err="1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Тибула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 Вернувшись домой, доктор встречает </a:t>
            </a:r>
            <a:r>
              <a:rPr lang="ru-RU" sz="28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Тибула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 В это время продавец воздушных шаров оказывается во дворце Толстяков. Его вместе с тортом подают на стол, и он слышит, как плачет </a:t>
            </a:r>
            <a:r>
              <a:rPr lang="ru-RU" sz="28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наследник Тутти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 Его любимую куклу изрубили гвардейцы. Толстяки поручают доктору </a:t>
            </a:r>
            <a:r>
              <a:rPr lang="ru-RU" sz="28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Арнери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починить куклу. Доктор в затруднении, но вспоминает про </a:t>
            </a:r>
            <a:r>
              <a:rPr lang="ru-RU" sz="28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, которая очень похожа на куклу. </a:t>
            </a:r>
            <a:r>
              <a:rPr lang="ru-RU" sz="28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в образе куклы проникает во дворец и беседует с Тутти. Она узнаёт, где держать оружейника Просперо и помогает тому сбежать.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Толстяки хотят казнить </a:t>
            </a:r>
            <a:r>
              <a:rPr lang="ru-RU" sz="28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, но восставший народ берёт дворец штурмом. Тутти оказывается настоящим правителем, а </a:t>
            </a:r>
            <a:r>
              <a:rPr lang="ru-RU" sz="28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8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его родной сестрой.</a:t>
            </a:r>
            <a:endParaRPr lang="ru-RU" sz="2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Box 1"/>
          <p:cNvSpPr/>
          <p:nvPr/>
        </p:nvSpPr>
        <p:spPr>
          <a:xfrm>
            <a:off x="436680" y="327600"/>
            <a:ext cx="9962640" cy="61540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40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Характеристика героев</a:t>
            </a:r>
            <a:endParaRPr lang="ru-RU" sz="40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sng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Доктор </a:t>
            </a:r>
            <a:r>
              <a:rPr lang="ru-RU" sz="2400" b="1" u="sng" strike="noStrike" dirty="0" err="1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Гаспар</a:t>
            </a:r>
            <a:r>
              <a:rPr lang="ru-RU" sz="2400" b="1" u="sng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</a:t>
            </a:r>
            <a:r>
              <a:rPr lang="ru-RU" sz="2400" b="1" u="sng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Арнери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-почти</a:t>
            </a:r>
            <a:r>
              <a:rPr lang="ru-RU" sz="2400" b="1" u="sng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что волшебник. Он делал необыкновенные вещи, которые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граничат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 волшебством. Доктор был ученым, знал около ста наук, был самым мудрым человеком во всей стране.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Человек немолодой и очень осторожный, боязливый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–чтобы выйти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на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улицу,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он очень тщательно собирался. В самом начале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повести - сказки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он оказывается в центре борьбы, сам того не желая, но ведет себя очень великодушно к другим людям – выбравшись из-под завалов, он начинает проверять всех раненых.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Взгляд на происходящее ведется именно от этого персонажа, потому что он занимается историей и даже ведет летопись о событиях, происходящих в стране.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Рисунок 1"/>
          <p:cNvPicPr/>
          <p:nvPr/>
        </p:nvPicPr>
        <p:blipFill>
          <a:blip r:embed="rId2"/>
          <a:stretch/>
        </p:blipFill>
        <p:spPr>
          <a:xfrm>
            <a:off x="2934360" y="123120"/>
            <a:ext cx="6566400" cy="6608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Прямоугольник 1"/>
          <p:cNvSpPr/>
          <p:nvPr/>
        </p:nvSpPr>
        <p:spPr>
          <a:xfrm>
            <a:off x="1055315" y="623429"/>
            <a:ext cx="9807840" cy="60001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sng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Тибул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-отважный канатоходец, гимнаст, не боится стоять за себя и свою честь, готов заступиться за народ.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Тибул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— очень находчивый человек, он может придумать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выход из любой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ситуации – именно он предложил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Суок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спасти Просперо в наряде куклы Тутти.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Умный и хитрый. Иногда поступает импульсивно – во время представления на рыночной площади он выдает себя и упрекает силача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Ланитупа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в предательстве народа, потому что знает, что семья артиста тоже пострадала от рук Толстяков.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Тибул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не боится идти на риск, он дарит людям надежду и вдохновляет их на борьбу, как и Просперо. Ему не нужны деньги, а намного важнее – благополучие жизни народа.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Тибул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 выглядит не таким крупным и сильным, как Просперо, но все равно является очень решительным, ловким и уверенным в себе. Белокожий, белозубый, с черными кучерявыми волосами, широкими плечами и грудью.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Рисунок 1"/>
          <p:cNvPicPr/>
          <p:nvPr/>
        </p:nvPicPr>
        <p:blipFill>
          <a:blip r:embed="rId2"/>
          <a:stretch/>
        </p:blipFill>
        <p:spPr>
          <a:xfrm>
            <a:off x="3398400" y="259920"/>
            <a:ext cx="5456520" cy="6417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Прямоугольник 1"/>
          <p:cNvSpPr/>
          <p:nvPr/>
        </p:nvSpPr>
        <p:spPr>
          <a:xfrm>
            <a:off x="1260317" y="1015528"/>
            <a:ext cx="8715960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2400" b="1" u="sng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Оружейник Просперо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-очень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сильный, крепкий и высокий человек с рыжими, как пламя, волосами и большой головой. Его боятся Три Толстяка, говорят, что он полон ненависти, и они не могут вынести его взгляда. Он ненавидит самодержавие и не боится наказания, потому что знает, что в любом случае, живым или мертвым, он сможет поднять народ на восстание. Просперо верит в силу людей и поддерживает </a:t>
            </a:r>
            <a:r>
              <a:rPr lang="ru-RU" sz="2400" b="1" u="none" strike="noStrike" dirty="0" smtClean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их. 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Сам факт того, что его заключили под стражу, и стал толчком к началу действий – об этом говорит и </a:t>
            </a:r>
            <a:r>
              <a:rPr lang="ru-RU" sz="2400" b="1" u="none" strike="noStrike" dirty="0" err="1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Тибул</a:t>
            </a:r>
            <a:r>
              <a:rPr lang="ru-RU" sz="2400" b="1" u="none" strike="noStrike" dirty="0">
                <a:solidFill>
                  <a:schemeClr val="dk2">
                    <a:lumMod val="10000"/>
                  </a:schemeClr>
                </a:solidFill>
                <a:uFillTx/>
                <a:latin typeface="Times New Roman"/>
              </a:rPr>
              <a:t>. Просперо пятнадцать лет вдохновлял народ на противостояние власти и набирался сил для решающего толчка. </a:t>
            </a:r>
            <a:endParaRPr lang="ru-RU" sz="24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Рисунок 1"/>
          <p:cNvPicPr/>
          <p:nvPr/>
        </p:nvPicPr>
        <p:blipFill>
          <a:blip r:embed="rId2"/>
          <a:stretch/>
        </p:blipFill>
        <p:spPr>
          <a:xfrm>
            <a:off x="3094200" y="204840"/>
            <a:ext cx="5717880" cy="64756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Ион">
  <a:themeElements>
    <a:clrScheme name="Другая 3">
      <a:dk1>
        <a:srgbClr val="FFFFFF"/>
      </a:dk1>
      <a:lt1>
        <a:srgbClr val="FFFFFF"/>
      </a:lt1>
      <a:dk2>
        <a:srgbClr val="D8D8D8"/>
      </a:dk2>
      <a:lt2>
        <a:srgbClr val="EBEBEB"/>
      </a:lt2>
      <a:accent1>
        <a:srgbClr val="D8D8D8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Ион">
      <a:majorFont>
        <a:latin typeface="Century Gothic" panose="020B0502020202020204"/>
        <a:ea typeface=""/>
        <a:cs typeface=""/>
      </a:majorFont>
      <a:minorFont>
        <a:latin typeface="Century Gothic" panose="020B0502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lumMod val="11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9050" cap="rnd" cmpd="sng" algn="ctr">
          <a:prstDash val="solid"/>
        </a:ln>
        <a:ln w="2857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lumMod val="124000"/>
              </a:schemeClr>
            </a:gs>
            <a:gs pos="100000">
              <a:schemeClr val="phClr">
                <a:tint val="96000"/>
                <a:shade val="88000"/>
                <a:lumMod val="76000"/>
              </a:schemeClr>
            </a:gs>
          </a:gsLst>
          <a:path path="circle">
            <a:fillToRect l="45000" t="65000" r="125000" b="100000"/>
          </a:path>
          <a:tileRect/>
        </a:gradFill>
        <a:blipFill rotWithShape="1">
          <a:blip xmlns:r="http://schemas.openxmlformats.org/officeDocument/2006/relationships" r:embed="rId1"/>
          <a:srcRect/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722</TotalTime>
  <Words>1665</Words>
  <Application>Microsoft Office PowerPoint</Application>
  <PresentationFormat>Широкоэкранный</PresentationFormat>
  <Paragraphs>71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17</vt:i4>
      </vt:variant>
      <vt:variant>
        <vt:lpstr>Заголовки слайдов</vt:lpstr>
      </vt:variant>
      <vt:variant>
        <vt:i4>25</vt:i4>
      </vt:variant>
    </vt:vector>
  </HeadingPairs>
  <TitlesOfParts>
    <vt:vector size="49" baseType="lpstr">
      <vt:lpstr>Microsoft YaHei</vt:lpstr>
      <vt:lpstr>Arial</vt:lpstr>
      <vt:lpstr>Century Gothic</vt:lpstr>
      <vt:lpstr>Symbol</vt:lpstr>
      <vt:lpstr>Times New Roman</vt:lpstr>
      <vt:lpstr>Wingdings</vt:lpstr>
      <vt:lpstr>Wingdings 3</vt:lpstr>
      <vt:lpstr>Ион</vt:lpstr>
      <vt:lpstr>Ион</vt:lpstr>
      <vt:lpstr>Ион</vt:lpstr>
      <vt:lpstr>Ион</vt:lpstr>
      <vt:lpstr>Ион</vt:lpstr>
      <vt:lpstr>Ион</vt:lpstr>
      <vt:lpstr>Ион</vt:lpstr>
      <vt:lpstr>Ион</vt:lpstr>
      <vt:lpstr>Ион</vt:lpstr>
      <vt:lpstr>Ион</vt:lpstr>
      <vt:lpstr>Ион</vt:lpstr>
      <vt:lpstr>Ион</vt:lpstr>
      <vt:lpstr>Ион</vt:lpstr>
      <vt:lpstr>Ион</vt:lpstr>
      <vt:lpstr>Ион</vt:lpstr>
      <vt:lpstr>Ион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Простой</dc:creator>
  <dc:description/>
  <cp:lastModifiedBy>Boroda</cp:lastModifiedBy>
  <cp:revision>38</cp:revision>
  <dcterms:created xsi:type="dcterms:W3CDTF">2023-05-17T10:48:04Z</dcterms:created>
  <dcterms:modified xsi:type="dcterms:W3CDTF">2025-11-22T11:18:50Z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27</vt:i4>
  </property>
</Properties>
</file>