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1261800" y="1828800"/>
            <a:ext cx="859500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2B3A3E9-370E-416B-BECB-81E7AEEDB56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B02A2019-681F-4F75-AD90-400FADE0624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822E8DF0-183B-43BF-BAA0-AA2D6D81089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D071FA4-77C7-472B-93B5-56ECA2AC168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AE25249-2032-4A93-B219-B64DC7CF4C7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1261800" y="1828800"/>
            <a:ext cx="859500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5000"/>
              </a:lnSpc>
              <a:spcBef>
                <a:spcPts val="1417"/>
              </a:spcBef>
              <a:buNone/>
            </a:pP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A1833478-08DF-420C-9FCA-4DF7BAF4A9E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D303BA83-2DEF-4A6C-99D3-AADAFA41B38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1261800" y="1828800"/>
            <a:ext cx="419400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5000"/>
              </a:lnSpc>
              <a:spcBef>
                <a:spcPts val="1417"/>
              </a:spcBef>
              <a:buNone/>
            </a:pP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/>
          </p:nvPr>
        </p:nvSpPr>
        <p:spPr>
          <a:xfrm>
            <a:off x="5666040" y="1828800"/>
            <a:ext cx="419400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5000"/>
              </a:lnSpc>
              <a:spcBef>
                <a:spcPts val="1417"/>
              </a:spcBef>
              <a:buNone/>
            </a:pP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58D3137D-DCFB-40B1-8E92-208ECFAADE0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A27C0C58-AF15-49B4-B3CE-C1A3A540A46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7EB8EEA3-533B-4095-9EC3-ACA22669923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CEC5EA1E-2462-4AAE-A2C7-0FB7AABC47B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dk2">
            <a:lumMod val="7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 hidden="1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1261800" y="758880"/>
            <a:ext cx="9417960" cy="4041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85000"/>
              </a:lnSpc>
              <a:buNone/>
            </a:pPr>
            <a:r>
              <a:rPr b="0" lang="ru-RU" sz="7200" spc="-51" strike="noStrike" u="none">
                <a:solidFill>
                  <a:schemeClr val="lt1"/>
                </a:solidFill>
                <a:uFillTx/>
                <a:latin typeface="Century Schoolbook"/>
              </a:rPr>
              <a:t>Образец заголовка</a:t>
            </a:r>
            <a:endParaRPr b="0" lang="en-US" sz="7200" strike="noStrike" u="none">
              <a:solidFill>
                <a:schemeClr val="lt1"/>
              </a:solidFill>
              <a:uFillTx/>
              <a:latin typeface="Century Schoolbook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lt1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lt1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lt1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9333EB63-4A76-4253-BB4E-F1B68DF91B13}" type="slidenum">
              <a:rPr b="0" lang="ru-RU" sz="3600" strike="noStrike" u="none">
                <a:solidFill>
                  <a:schemeClr val="lt1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0" y="0"/>
            <a:ext cx="456840" cy="6857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5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11" strike="noStrike" u="none">
                <a:solidFill>
                  <a:schemeClr val="lt1"/>
                </a:solidFill>
                <a:uFillTx/>
                <a:latin typeface="Century Schoolbook"/>
              </a:rPr>
              <a:t>Для правки структуры щёлкните мышью</a:t>
            </a:r>
            <a:endParaRPr b="0" lang="en-US" sz="1800" spc="11" strike="noStrike" u="none">
              <a:solidFill>
                <a:schemeClr val="lt1"/>
              </a:solidFill>
              <a:uFillTx/>
              <a:latin typeface="Century Schoolbook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400" strike="noStrike" u="none">
                <a:solidFill>
                  <a:schemeClr val="lt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Второй уровень структуры</a:t>
            </a:r>
            <a:endParaRPr b="0" lang="en-US" sz="1400" strike="noStrike" u="none">
              <a:solidFill>
                <a:schemeClr val="lt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400" strike="noStrike" u="none">
                <a:solidFill>
                  <a:schemeClr val="lt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Третий уровень структуры</a:t>
            </a:r>
            <a:endParaRPr b="0" lang="en-US" sz="1400" strike="noStrike" u="none">
              <a:solidFill>
                <a:schemeClr val="lt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400" strike="noStrike" u="none">
                <a:solidFill>
                  <a:schemeClr val="lt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Четвёртый уровень структуры</a:t>
            </a:r>
            <a:endParaRPr b="0" lang="en-US" sz="1400" strike="noStrike" u="none">
              <a:solidFill>
                <a:schemeClr val="lt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lt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Пятый уровень структуры</a:t>
            </a:r>
            <a:endParaRPr b="0" lang="en-US" sz="2000" strike="noStrike" u="none">
              <a:solidFill>
                <a:schemeClr val="lt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lt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Шестой уровень структуры</a:t>
            </a:r>
            <a:endParaRPr b="0" lang="en-US" sz="2000" strike="noStrike" u="none">
              <a:solidFill>
                <a:schemeClr val="lt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lt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Седьмой уровень структуры</a:t>
            </a:r>
            <a:endParaRPr b="0" lang="en-US" sz="2000" strike="noStrike" u="none">
              <a:solidFill>
                <a:schemeClr val="lt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41320" y="457200"/>
            <a:ext cx="320004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3200" spc="-51" strike="noStrike" u="none">
                <a:solidFill>
                  <a:schemeClr val="dk1"/>
                </a:solidFill>
                <a:uFillTx/>
                <a:latin typeface="Century Schoolbook"/>
              </a:rPr>
              <a:t>Образец заголовка</a:t>
            </a:r>
            <a:endParaRPr b="0" lang="en-US" sz="32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04320" y="685800"/>
            <a:ext cx="6078600" cy="548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2000" spc="11" strike="noStrike" u="none">
                <a:solidFill>
                  <a:schemeClr val="dk1"/>
                </a:solidFill>
                <a:uFillTx/>
                <a:latin typeface="Century Schoolbook"/>
              </a:rPr>
              <a:t>Образец текста</a:t>
            </a:r>
            <a:endParaRPr b="0" lang="en-US" sz="20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lvl="1" marL="45720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8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Второй уровень</a:t>
            </a:r>
            <a:endParaRPr b="0" lang="en-US" sz="18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2" marL="73152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6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Третий уровень</a:t>
            </a:r>
            <a:endParaRPr b="0" lang="en-US" sz="16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3" marL="100584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Четвертый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4" marL="128016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Пятый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841320" y="2099880"/>
            <a:ext cx="3200040" cy="380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14000"/>
              </a:lnSpc>
              <a:spcBef>
                <a:spcPts val="799"/>
              </a:spcBef>
              <a:spcAft>
                <a:spcPts val="201"/>
              </a:spcAft>
              <a:buNone/>
              <a:tabLst>
                <a:tab algn="l" pos="0"/>
              </a:tabLst>
            </a:pPr>
            <a:r>
              <a:rPr b="0" lang="ru-RU" sz="1300" spc="11" strike="noStrike" u="none">
                <a:solidFill>
                  <a:schemeClr val="dk1"/>
                </a:solidFill>
                <a:uFillTx/>
                <a:latin typeface="Century Schoolbook"/>
              </a:rPr>
              <a:t>Образец текста</a:t>
            </a:r>
            <a:endParaRPr b="0" lang="en-US" sz="13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dt" idx="28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ftr" idx="29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1" name="PlaceHolder 6"/>
          <p:cNvSpPr>
            <a:spLocks noGrp="1"/>
          </p:cNvSpPr>
          <p:nvPr>
            <p:ph type="sldNum" idx="30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5A9BF8F9-D035-4688-B24A-03529402585E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3" name="Rectangle 7"/>
          <p:cNvSpPr/>
          <p:nvPr/>
        </p:nvSpPr>
        <p:spPr>
          <a:xfrm>
            <a:off x="0" y="5105520"/>
            <a:ext cx="11292480" cy="17521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1720" cy="914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2800" spc="-51" strike="noStrike" u="none">
                <a:solidFill>
                  <a:schemeClr val="lt1"/>
                </a:solidFill>
                <a:uFillTx/>
                <a:latin typeface="Century Schoolbook"/>
              </a:rPr>
              <a:t>Образец заголовка</a:t>
            </a:r>
            <a:endParaRPr b="0" lang="en-US" sz="28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11292480" cy="51285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3200" strike="noStrike" u="none">
                <a:solidFill>
                  <a:schemeClr val="lt1"/>
                </a:solidFill>
                <a:uFillTx/>
                <a:latin typeface="Century Schoolbook"/>
              </a:rPr>
              <a:t>Вставка рисунка</a:t>
            </a:r>
            <a:endParaRPr b="0" lang="en-US" sz="32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914400" y="6108480"/>
            <a:ext cx="9981720" cy="596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799"/>
              </a:spcBef>
              <a:spcAft>
                <a:spcPts val="201"/>
              </a:spcAft>
              <a:buNone/>
              <a:tabLst>
                <a:tab algn="l" pos="0"/>
              </a:tabLst>
            </a:pPr>
            <a:r>
              <a:rPr b="0" lang="ru-RU" sz="1300" spc="11" strike="noStrike" u="none">
                <a:solidFill>
                  <a:schemeClr val="lt1">
                    <a:lumMod val="85000"/>
                  </a:schemeClr>
                </a:solidFill>
                <a:uFillTx/>
                <a:latin typeface="Century Schoolbook"/>
              </a:rPr>
              <a:t>Образец текста</a:t>
            </a:r>
            <a:endParaRPr b="0" lang="en-US" sz="13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dt" idx="31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ftr" idx="32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 type="sldNum" idx="33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3A6F6F2D-09FE-4097-B989-61FE1EA39757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Образец заголовка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261800" y="1828800"/>
            <a:ext cx="859500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1800" spc="11" strike="noStrike" u="none">
                <a:solidFill>
                  <a:schemeClr val="dk1"/>
                </a:solidFill>
                <a:uFillTx/>
                <a:latin typeface="Century Schoolbook"/>
              </a:rPr>
              <a:t>Образец текста</a:t>
            </a: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lvl="1" marL="45720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6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Второй уровень</a:t>
            </a:r>
            <a:endParaRPr b="0" lang="en-US" sz="16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2" marL="73152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Третий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3" marL="100584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Четвертый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4" marL="128016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Пятый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4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ftr" idx="5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6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E0DCD3B2-79ED-49C5-975D-BC83A13CBE28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8648640" y="380880"/>
            <a:ext cx="2476080" cy="589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 vert="eaVer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Образец заголовка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762120" y="380880"/>
            <a:ext cx="7733880" cy="589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1800" spc="11" strike="noStrike" u="none">
                <a:solidFill>
                  <a:schemeClr val="dk1"/>
                </a:solidFill>
                <a:uFillTx/>
                <a:latin typeface="Century Schoolbook"/>
              </a:rPr>
              <a:t>Образец текста</a:t>
            </a: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lvl="1" marL="45720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6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Второй уровень</a:t>
            </a:r>
            <a:endParaRPr b="0" lang="en-US" sz="16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2" marL="73152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Третий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3" marL="100584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Четвертый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4" marL="128016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Пятый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7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8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9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94C93216-016C-4B17-A2FA-72D7A234E3E1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Образец заголовка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261800" y="1828800"/>
            <a:ext cx="859500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1800" spc="11" strike="noStrike" u="none">
                <a:solidFill>
                  <a:schemeClr val="dk1"/>
                </a:solidFill>
                <a:uFillTx/>
                <a:latin typeface="Century Schoolbook"/>
              </a:rPr>
              <a:t>Образец текста</a:t>
            </a: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lvl="1" marL="45720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6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Второй уровень</a:t>
            </a:r>
            <a:endParaRPr b="0" lang="en-US" sz="16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2" marL="73152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Третий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3" marL="100584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Четвертый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4" marL="128016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Пятый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0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1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2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59FE101C-7839-4AF7-838B-736DB91096B7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261800" y="758880"/>
            <a:ext cx="9417960" cy="4041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85000"/>
              </a:lnSpc>
              <a:buNone/>
            </a:pPr>
            <a:r>
              <a:rPr b="0" lang="ru-RU" sz="7200" spc="-51" strike="noStrike" u="none">
                <a:solidFill>
                  <a:schemeClr val="dk1"/>
                </a:solidFill>
                <a:uFillTx/>
                <a:latin typeface="Century Schoolbook"/>
              </a:rPr>
              <a:t>Образец заголовка</a:t>
            </a:r>
            <a:endParaRPr b="0" lang="en-US" sz="72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261800" y="4800600"/>
            <a:ext cx="9417960" cy="1691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  <a:tabLst>
                <a:tab algn="l" pos="0"/>
              </a:tabLst>
            </a:pPr>
            <a:r>
              <a:rPr b="0" lang="ru-RU" sz="2200" spc="11" strike="noStrike" u="none">
                <a:solidFill>
                  <a:schemeClr val="dk1">
                    <a:lumMod val="65000"/>
                    <a:lumOff val="35000"/>
                  </a:schemeClr>
                </a:solidFill>
                <a:uFillTx/>
                <a:latin typeface="Century Schoolbook"/>
              </a:rPr>
              <a:t>Образец текста</a:t>
            </a:r>
            <a:endParaRPr b="0" lang="en-US" sz="22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13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14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sldNum" idx="15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8B760960-8629-4A27-8D8E-4F01BEEA2725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5" name="Rectangle 6"/>
          <p:cNvSpPr/>
          <p:nvPr/>
        </p:nvSpPr>
        <p:spPr>
          <a:xfrm>
            <a:off x="0" y="0"/>
            <a:ext cx="456840" cy="6857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Образец заголовка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261800" y="1828800"/>
            <a:ext cx="448020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1800" spc="11" strike="noStrike" u="none">
                <a:solidFill>
                  <a:schemeClr val="dk1"/>
                </a:solidFill>
                <a:uFillTx/>
                <a:latin typeface="Century Schoolbook"/>
              </a:rPr>
              <a:t>Образец текста</a:t>
            </a: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lvl="1" marL="45720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6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Второй уровень</a:t>
            </a:r>
            <a:endParaRPr b="0" lang="en-US" sz="16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2" marL="73152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Третий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3" marL="100584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Четвертый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4" marL="128016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Пятый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126480" y="1828800"/>
            <a:ext cx="448020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1800" spc="11" strike="noStrike" u="none">
                <a:solidFill>
                  <a:schemeClr val="dk1"/>
                </a:solidFill>
                <a:uFillTx/>
                <a:latin typeface="Century Schoolbook"/>
              </a:rPr>
              <a:t>Образец текста</a:t>
            </a: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lvl="1" marL="45720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6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Второй уровень</a:t>
            </a:r>
            <a:endParaRPr b="0" lang="en-US" sz="16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2" marL="73152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Третий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3" marL="100584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Четвертый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4" marL="128016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Пятый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dt" idx="16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ftr" idx="17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sldNum" idx="18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A24E69C3-E693-4B1A-A6A6-E771961C9B1D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Образец заголовка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261800" y="1713600"/>
            <a:ext cx="4480200" cy="731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95000"/>
              </a:lnSpc>
              <a:spcAft>
                <a:spcPts val="201"/>
              </a:spcAft>
              <a:buNone/>
              <a:tabLst>
                <a:tab algn="l" pos="0"/>
              </a:tabLst>
            </a:pPr>
            <a:r>
              <a:rPr b="0" lang="ru-RU" sz="2000" spc="11" strike="noStrike" u="none">
                <a:solidFill>
                  <a:schemeClr val="dk2"/>
                </a:solidFill>
                <a:uFillTx/>
                <a:latin typeface="Century Schoolbook"/>
              </a:rPr>
              <a:t>Образец текста</a:t>
            </a:r>
            <a:endParaRPr b="0" lang="en-US" sz="20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1261800" y="2507400"/>
            <a:ext cx="4480200" cy="366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1800" spc="11" strike="noStrike" u="none">
                <a:solidFill>
                  <a:schemeClr val="dk1"/>
                </a:solidFill>
                <a:uFillTx/>
                <a:latin typeface="Century Schoolbook"/>
              </a:rPr>
              <a:t>Образец текста</a:t>
            </a: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lvl="1" marL="45720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6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Второй уровень</a:t>
            </a:r>
            <a:endParaRPr b="0" lang="en-US" sz="16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2" marL="73152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Третий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3" marL="100584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Четвертый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4" marL="128016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Пятый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126480" y="1713600"/>
            <a:ext cx="4480200" cy="731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90000"/>
              </a:lnSpc>
              <a:spcBef>
                <a:spcPts val="2001"/>
              </a:spcBef>
              <a:spcAft>
                <a:spcPts val="201"/>
              </a:spcAft>
              <a:buNone/>
              <a:tabLst>
                <a:tab algn="l" pos="0"/>
              </a:tabLst>
            </a:pPr>
            <a:r>
              <a:rPr b="0" lang="ru-RU" sz="2000" spc="11" strike="noStrike" u="none">
                <a:solidFill>
                  <a:schemeClr val="dk2"/>
                </a:solidFill>
                <a:uFillTx/>
                <a:latin typeface="Century Schoolbook"/>
              </a:rPr>
              <a:t>Образец текста</a:t>
            </a:r>
            <a:endParaRPr b="0" lang="en-US" sz="20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6126480" y="2507400"/>
            <a:ext cx="4480200" cy="366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1800" spc="11" strike="noStrike" u="none">
                <a:solidFill>
                  <a:schemeClr val="dk1"/>
                </a:solidFill>
                <a:uFillTx/>
                <a:latin typeface="Century Schoolbook"/>
              </a:rPr>
              <a:t>Образец текста</a:t>
            </a: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lvl="1" marL="45720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6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Второй уровень</a:t>
            </a:r>
            <a:endParaRPr b="0" lang="en-US" sz="16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2" marL="73152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Третий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3" marL="100584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Четвертый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  <a:p>
            <a:pPr lvl="4" marL="1280160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charset="2"/>
              <a:buChar char=""/>
            </a:pPr>
            <a:r>
              <a:rPr b="0" lang="ru-RU" sz="1400" strike="noStrike" u="non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entury Schoolbook"/>
              </a:rPr>
              <a:t>Пятый уровень</a:t>
            </a:r>
            <a:endParaRPr b="0" lang="en-US" sz="1400" strike="noStrike" u="none">
              <a:solidFill>
                <a:schemeClr val="dk1">
                  <a:lumMod val="85000"/>
                  <a:lumOff val="15000"/>
                </a:schemeClr>
              </a:solidFill>
              <a:uFillTx/>
              <a:latin typeface="Century Schoolbook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 type="dt" idx="19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3" name="PlaceHolder 7"/>
          <p:cNvSpPr>
            <a:spLocks noGrp="1"/>
          </p:cNvSpPr>
          <p:nvPr>
            <p:ph type="ftr" idx="20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4" name="PlaceHolder 8"/>
          <p:cNvSpPr>
            <a:spLocks noGrp="1"/>
          </p:cNvSpPr>
          <p:nvPr>
            <p:ph type="sldNum" idx="21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6B55766D-1CF2-4B91-97D0-AE27A291EA71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Образец заголовка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dt" idx="22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ftr" idx="23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sldNum" idx="24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47B6BE2B-EA4E-4D64-AA0C-A0E11B1A9F3E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"/>
          <p:cNvSpPr/>
          <p:nvPr/>
        </p:nvSpPr>
        <p:spPr>
          <a:xfrm>
            <a:off x="11292840" y="0"/>
            <a:ext cx="914040" cy="68576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dt" idx="25"/>
          </p:nvPr>
        </p:nvSpPr>
        <p:spPr>
          <a:xfrm rot="16200000">
            <a:off x="10797480" y="999000"/>
            <a:ext cx="19047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1050" strike="noStrike" u="none">
                <a:solidFill>
                  <a:schemeClr val="dk2">
                    <a:lumMod val="20000"/>
                    <a:lumOff val="80000"/>
                  </a:schemeClr>
                </a:solidFill>
                <a:uFillTx/>
                <a:latin typeface="Century Schoolbook"/>
              </a:rPr>
              <a:t>&lt;дата/время&gt;</a:t>
            </a:r>
            <a:endParaRPr b="0" lang="ru-RU" sz="105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ftr" idx="26"/>
          </p:nvPr>
        </p:nvSpPr>
        <p:spPr>
          <a:xfrm rot="16200000">
            <a:off x="9959400" y="4047120"/>
            <a:ext cx="3580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sldNum" idx="27"/>
          </p:nvPr>
        </p:nvSpPr>
        <p:spPr>
          <a:xfrm>
            <a:off x="11292840" y="6172200"/>
            <a:ext cx="914040" cy="59328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4572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76F638AA-B65E-4C17-A451-9C215438CECB}" type="slidenum"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Century Schoolbook"/>
              </a:rPr>
              <a:t>&lt;номер&gt;</a:t>
            </a:fld>
            <a:endParaRPr b="0" lang="ru-RU" sz="36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8.png"/><Relationship Id="rId3" Type="http://schemas.openxmlformats.org/officeDocument/2006/relationships/image" Target="../media/image8.png"/><Relationship Id="rId4" Type="http://schemas.openxmlformats.org/officeDocument/2006/relationships/image" Target="../media/image8.png"/><Relationship Id="rId5" Type="http://schemas.openxmlformats.org/officeDocument/2006/relationships/image" Target="../media/image8.png"/><Relationship Id="rId6" Type="http://schemas.openxmlformats.org/officeDocument/2006/relationships/image" Target="../media/image8.png"/><Relationship Id="rId7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7.png"/><Relationship Id="rId4" Type="http://schemas.openxmlformats.org/officeDocument/2006/relationships/image" Target="../media/image7.png"/><Relationship Id="rId5" Type="http://schemas.openxmlformats.org/officeDocument/2006/relationships/image" Target="../media/image7.png"/><Relationship Id="rId6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261800" y="758880"/>
            <a:ext cx="9417960" cy="4041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 fontScale="92500" lnSpcReduction="9999"/>
          </a:bodyPr>
          <a:p>
            <a:pPr indent="0" defTabSz="914400">
              <a:lnSpc>
                <a:spcPct val="85000"/>
              </a:lnSpc>
              <a:buNone/>
            </a:pPr>
            <a:r>
              <a:rPr b="1" lang="ru-RU" sz="7200" spc="-51" strike="noStrike" u="none">
                <a:solidFill>
                  <a:schemeClr val="lt1"/>
                </a:solidFill>
                <a:uFillTx/>
                <a:latin typeface="Times New Roman"/>
              </a:rPr>
              <a:t>Сочинение – описание </a:t>
            </a:r>
            <a:br>
              <a:rPr sz="7200"/>
            </a:br>
            <a:r>
              <a:rPr b="1" lang="ru-RU" sz="7200" spc="-51" strike="noStrike" u="none">
                <a:solidFill>
                  <a:schemeClr val="lt1"/>
                </a:solidFill>
                <a:uFillTx/>
                <a:latin typeface="Times New Roman"/>
              </a:rPr>
              <a:t>по картине В. А. Серова «Девочка с персиками»</a:t>
            </a:r>
            <a:endParaRPr b="0" lang="en-US" sz="7200" strike="noStrike" u="none">
              <a:solidFill>
                <a:schemeClr val="lt1"/>
              </a:solidFill>
              <a:uFillTx/>
              <a:latin typeface="Century School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/>
          </p:nvPr>
        </p:nvSpPr>
        <p:spPr>
          <a:xfrm>
            <a:off x="1261800" y="1828800"/>
            <a:ext cx="859500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95000"/>
              </a:lnSpc>
              <a:spcBef>
                <a:spcPts val="1417"/>
              </a:spcBef>
              <a:buNone/>
            </a:pP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pic>
        <p:nvPicPr>
          <p:cNvPr id="108" name="Рисунок 3" descr=""/>
          <p:cNvPicPr/>
          <p:nvPr/>
        </p:nvPicPr>
        <p:blipFill>
          <a:blip r:embed="rId1"/>
          <a:stretch/>
        </p:blipFill>
        <p:spPr>
          <a:xfrm>
            <a:off x="609120" y="400680"/>
            <a:ext cx="4950000" cy="5779080"/>
          </a:xfrm>
          <a:prstGeom prst="rect">
            <a:avLst/>
          </a:prstGeom>
          <a:ln w="0">
            <a:noFill/>
          </a:ln>
        </p:spPr>
      </p:pic>
      <p:pic>
        <p:nvPicPr>
          <p:cNvPr id="109" name="Рисунок 4" descr=""/>
          <p:cNvPicPr/>
          <p:nvPr/>
        </p:nvPicPr>
        <p:blipFill>
          <a:blip r:embed="rId2"/>
          <a:srcRect l="26754" t="71851" r="22682" b="3214"/>
          <a:stretch/>
        </p:blipFill>
        <p:spPr>
          <a:xfrm>
            <a:off x="5763600" y="1413000"/>
            <a:ext cx="5342760" cy="307548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" dur="indefinite" restart="never" nodeType="tmRoot">
          <p:childTnLst>
            <p:seq>
              <p:cTn id="68" dur="indefinite" nodeType="mainSeq">
                <p:childTnLst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7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077120" y="18000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 fontScale="70000" lnSpcReduction="19999"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Какие цвета  использовал художник для создания этой картины?</a:t>
            </a:r>
            <a:br>
              <a:rPr sz="4400"/>
            </a:b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pic>
        <p:nvPicPr>
          <p:cNvPr id="111" name="Рисунок 3" descr=""/>
          <p:cNvPicPr/>
          <p:nvPr/>
        </p:nvPicPr>
        <p:blipFill>
          <a:blip r:embed="rId1"/>
          <a:stretch/>
        </p:blipFill>
        <p:spPr>
          <a:xfrm>
            <a:off x="332640" y="1209960"/>
            <a:ext cx="4714920" cy="5504400"/>
          </a:xfrm>
          <a:prstGeom prst="rect">
            <a:avLst/>
          </a:prstGeom>
          <a:ln w="0">
            <a:noFill/>
          </a:ln>
        </p:spPr>
      </p:pic>
      <p:pic>
        <p:nvPicPr>
          <p:cNvPr id="112" name="Рисунок 4" descr=""/>
          <p:cNvPicPr/>
          <p:nvPr/>
        </p:nvPicPr>
        <p:blipFill>
          <a:blip r:embed="rId2"/>
          <a:srcRect l="60265" t="48679" r="23322" b="31182"/>
          <a:stretch/>
        </p:blipFill>
        <p:spPr>
          <a:xfrm>
            <a:off x="5792400" y="1477440"/>
            <a:ext cx="1348200" cy="193032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13" name="Рисунок 5" descr=""/>
          <p:cNvPicPr/>
          <p:nvPr/>
        </p:nvPicPr>
        <p:blipFill>
          <a:blip r:embed="rId3"/>
          <a:srcRect l="74256" t="16102" r="16973" b="64881"/>
          <a:stretch/>
        </p:blipFill>
        <p:spPr>
          <a:xfrm>
            <a:off x="7708320" y="1477440"/>
            <a:ext cx="830880" cy="210420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14" name="Рисунок 6" descr=""/>
          <p:cNvPicPr/>
          <p:nvPr/>
        </p:nvPicPr>
        <p:blipFill>
          <a:blip r:embed="rId4"/>
          <a:srcRect l="4843" t="70437" r="67733" b="8951"/>
          <a:stretch/>
        </p:blipFill>
        <p:spPr>
          <a:xfrm>
            <a:off x="5792400" y="4040640"/>
            <a:ext cx="1983960" cy="174096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15" name="Рисунок 7" descr=""/>
          <p:cNvPicPr/>
          <p:nvPr/>
        </p:nvPicPr>
        <p:blipFill>
          <a:blip r:embed="rId5"/>
          <a:srcRect l="42535" t="28703" r="40673" b="57394"/>
          <a:stretch/>
        </p:blipFill>
        <p:spPr>
          <a:xfrm>
            <a:off x="9088200" y="1755000"/>
            <a:ext cx="1681200" cy="162540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16" name="Рисунок 8" descr=""/>
          <p:cNvPicPr/>
          <p:nvPr/>
        </p:nvPicPr>
        <p:blipFill>
          <a:blip r:embed="rId6"/>
          <a:srcRect l="74627" t="36377" r="0" b="56435"/>
          <a:stretch/>
        </p:blipFill>
        <p:spPr>
          <a:xfrm>
            <a:off x="8247960" y="4658040"/>
            <a:ext cx="2818800" cy="93240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4" dur="indefinite" restart="never" nodeType="tmRoot">
          <p:childTnLst>
            <p:seq>
              <p:cTn id="75" dur="indefinite" nodeType="mainSeq">
                <p:childTnLst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8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8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9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9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10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Рисунок 3" descr=""/>
          <p:cNvPicPr/>
          <p:nvPr/>
        </p:nvPicPr>
        <p:blipFill>
          <a:blip r:embed="rId1"/>
          <a:stretch/>
        </p:blipFill>
        <p:spPr>
          <a:xfrm>
            <a:off x="323280" y="502200"/>
            <a:ext cx="4950000" cy="5779080"/>
          </a:xfrm>
          <a:prstGeom prst="rect">
            <a:avLst/>
          </a:prstGeom>
          <a:ln w="0">
            <a:noFill/>
          </a:ln>
        </p:spPr>
      </p:pic>
      <p:sp>
        <p:nvSpPr>
          <p:cNvPr id="118" name="Прямоугольник 4"/>
          <p:cNvSpPr/>
          <p:nvPr/>
        </p:nvSpPr>
        <p:spPr>
          <a:xfrm>
            <a:off x="5306040" y="612000"/>
            <a:ext cx="60829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Сколько частей обычно бывает в сочинении?</a:t>
            </a:r>
            <a:r>
              <a:rPr b="0" lang="ru-RU" sz="1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 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9" name="Прямоугольник 5"/>
          <p:cNvSpPr/>
          <p:nvPr/>
        </p:nvSpPr>
        <p:spPr>
          <a:xfrm>
            <a:off x="5273640" y="1516320"/>
            <a:ext cx="6095520" cy="87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ct val="107000"/>
              </a:lnSpc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О чем мы должны сказать в первой части, во вступлении? 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0" name="Прямоугольник 6"/>
          <p:cNvSpPr/>
          <p:nvPr/>
        </p:nvSpPr>
        <p:spPr>
          <a:xfrm>
            <a:off x="5371200" y="2584440"/>
            <a:ext cx="50191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Как мы можем озаглавить эту часть? 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1" name="Прямоугольник 7"/>
          <p:cNvSpPr/>
          <p:nvPr/>
        </p:nvSpPr>
        <p:spPr>
          <a:xfrm>
            <a:off x="5400000" y="3420000"/>
            <a:ext cx="610812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i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Опорные слова к первой части:</a:t>
            </a: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 передо мной, изображена, художника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" dur="indefinite" restart="never" nodeType="tmRoot">
          <p:childTnLst>
            <p:seq>
              <p:cTn id="102" dur="indefinite" nodeType="mainSeq">
                <p:childTnLst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0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2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92960" y="-212040"/>
            <a:ext cx="1073232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3600" spc="-51" strike="noStrike" u="none">
                <a:solidFill>
                  <a:schemeClr val="dk1"/>
                </a:solidFill>
                <a:uFillTx/>
                <a:latin typeface="Times New Roman"/>
              </a:rPr>
              <a:t>Составление плана. Работа над содержанием второй части.</a:t>
            </a:r>
            <a:endParaRPr b="0" lang="en-US" sz="36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5055840" y="1760040"/>
            <a:ext cx="6197400" cy="4788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1" i="1" lang="ru-RU" sz="2400" spc="11" strike="noStrike" u="none">
                <a:solidFill>
                  <a:schemeClr val="dk1"/>
                </a:solidFill>
                <a:uFillTx/>
                <a:latin typeface="Times New Roman"/>
              </a:rPr>
              <a:t>Опорные слова для второй части:</a:t>
            </a:r>
            <a:r>
              <a:rPr b="1" lang="ru-RU" sz="2400" spc="11" strike="noStrike" u="none">
                <a:solidFill>
                  <a:schemeClr val="dk1"/>
                </a:solidFill>
                <a:uFillTx/>
                <a:latin typeface="Times New Roman"/>
              </a:rPr>
              <a:t> </a:t>
            </a:r>
            <a:r>
              <a:rPr b="0" lang="ru-RU" sz="2400" spc="11" strike="noStrike" u="none">
                <a:solidFill>
                  <a:schemeClr val="dk1"/>
                </a:solidFill>
                <a:uFillTx/>
                <a:latin typeface="Times New Roman"/>
              </a:rPr>
              <a:t>на переднем плане; мягкий овал лица; лёгкий румянец; напоминает персик; белоснежная скатерть; кленовые листья; окно выходит в сад; солнечный день; украшенная орнаментом; деревянная фигура солдата; старинная мебель; нежные, лёгкие краски</a:t>
            </a:r>
            <a:endParaRPr b="0" lang="en-US" sz="24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endParaRPr b="0" lang="en-US" sz="24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pic>
        <p:nvPicPr>
          <p:cNvPr id="124" name="Рисунок 3" descr=""/>
          <p:cNvPicPr/>
          <p:nvPr/>
        </p:nvPicPr>
        <p:blipFill>
          <a:blip r:embed="rId1"/>
          <a:stretch/>
        </p:blipFill>
        <p:spPr>
          <a:xfrm>
            <a:off x="192960" y="1078560"/>
            <a:ext cx="4950000" cy="5779080"/>
          </a:xfrm>
          <a:prstGeom prst="rect">
            <a:avLst/>
          </a:prstGeom>
          <a:ln w="0">
            <a:noFill/>
          </a:ln>
        </p:spPr>
      </p:pic>
      <p:sp>
        <p:nvSpPr>
          <p:cNvPr id="125" name="Прямоугольник 5"/>
          <p:cNvSpPr/>
          <p:nvPr/>
        </p:nvSpPr>
        <p:spPr>
          <a:xfrm>
            <a:off x="6287400" y="4500000"/>
            <a:ext cx="3709800" cy="4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457200">
              <a:lnSpc>
                <a:spcPct val="107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Как назовем вторую часть?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006920" y="-180000"/>
            <a:ext cx="1023372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 fontScale="77500" lnSpcReduction="19999"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 </a:t>
            </a:r>
            <a:r>
              <a:rPr b="1" lang="ru-RU" sz="3600" spc="-51" strike="noStrike" u="none">
                <a:solidFill>
                  <a:schemeClr val="dk1"/>
                </a:solidFill>
                <a:uFillTx/>
                <a:latin typeface="Times New Roman"/>
              </a:rPr>
              <a:t>Составление плана. Работа над содержанием третьей части.</a:t>
            </a:r>
            <a:br>
              <a:rPr sz="4400"/>
            </a:br>
            <a:endParaRPr b="0" lang="en-US" sz="36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pic>
        <p:nvPicPr>
          <p:cNvPr id="127" name="Рисунок 3" descr=""/>
          <p:cNvPicPr/>
          <p:nvPr/>
        </p:nvPicPr>
        <p:blipFill>
          <a:blip r:embed="rId1"/>
          <a:stretch/>
        </p:blipFill>
        <p:spPr>
          <a:xfrm>
            <a:off x="225000" y="783360"/>
            <a:ext cx="5058000" cy="5905080"/>
          </a:xfrm>
          <a:prstGeom prst="rect">
            <a:avLst/>
          </a:prstGeom>
          <a:ln w="0">
            <a:noFill/>
          </a:ln>
        </p:spPr>
      </p:pic>
      <p:sp>
        <p:nvSpPr>
          <p:cNvPr id="128" name="Прямоугольник 4"/>
          <p:cNvSpPr/>
          <p:nvPr/>
        </p:nvSpPr>
        <p:spPr>
          <a:xfrm>
            <a:off x="5580000" y="2099160"/>
            <a:ext cx="5313600" cy="283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ct val="107000"/>
              </a:lnSpc>
              <a:tabLst>
                <a:tab algn="l" pos="0"/>
              </a:tabLst>
            </a:pPr>
            <a:r>
              <a:rPr b="1" lang="ru-RU" sz="2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Какие чувства  вызывает    картина?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457200">
              <a:lnSpc>
                <a:spcPct val="107000"/>
              </a:lnSpc>
              <a:tabLst>
                <a:tab algn="l" pos="0"/>
              </a:tabLst>
            </a:pPr>
            <a:r>
              <a:rPr b="1" lang="ru-RU" sz="2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Понравилась или нет, и почему?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457200">
              <a:lnSpc>
                <a:spcPct val="107000"/>
              </a:lnSpc>
              <a:tabLst>
                <a:tab algn="l" pos="0"/>
              </a:tabLst>
            </a:pPr>
            <a:r>
              <a:rPr b="1" lang="ru-RU" sz="2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Озаглавьте третью часть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just" defTabSz="457200">
              <a:lnSpc>
                <a:spcPct val="107000"/>
              </a:lnSpc>
              <a:tabLst>
                <a:tab algn="l" pos="0"/>
              </a:tabLst>
            </a:pPr>
            <a:r>
              <a:rPr b="1" lang="ru-RU" sz="2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сочинения. 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892440" y="0"/>
            <a:ext cx="10447560" cy="648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 fontScale="92500" lnSpcReduction="9999"/>
          </a:bodyPr>
          <a:p>
            <a:pPr indent="0" algn="ctr" defTabSz="914400">
              <a:lnSpc>
                <a:spcPct val="150000"/>
              </a:lnSpc>
              <a:buNone/>
            </a:pPr>
            <a:r>
              <a:rPr b="1" lang="ru-RU" sz="4800" spc="-51" strike="noStrike" u="none">
                <a:solidFill>
                  <a:schemeClr val="dk1"/>
                </a:solidFill>
                <a:uFillTx/>
                <a:latin typeface="Calibri"/>
              </a:rPr>
              <a:t>План</a:t>
            </a:r>
            <a:br>
              <a:rPr sz="4800"/>
            </a:br>
            <a:r>
              <a:rPr b="0" lang="ru-RU" sz="4800" spc="-51" strike="noStrike" u="none">
                <a:solidFill>
                  <a:schemeClr val="dk1"/>
                </a:solidFill>
                <a:uFillTx/>
                <a:latin typeface="Calibri"/>
              </a:rPr>
              <a:t> </a:t>
            </a:r>
            <a:br>
              <a:rPr sz="4800"/>
            </a:br>
            <a:r>
              <a:rPr b="1" lang="ru-RU" sz="4800" spc="-51" strike="noStrike" u="none">
                <a:solidFill>
                  <a:schemeClr val="dk1"/>
                </a:solidFill>
                <a:uFillTx/>
                <a:latin typeface="Calibri"/>
              </a:rPr>
              <a:t>1. Художник В. А. Серов и его картина.</a:t>
            </a:r>
            <a:br>
              <a:rPr sz="4800"/>
            </a:br>
            <a:r>
              <a:rPr b="1" lang="ru-RU" sz="4800" spc="-51" strike="noStrike" u="none">
                <a:solidFill>
                  <a:schemeClr val="dk1"/>
                </a:solidFill>
                <a:uFillTx/>
                <a:latin typeface="Calibri"/>
              </a:rPr>
              <a:t>2. Портрет девочки.</a:t>
            </a:r>
            <a:br>
              <a:rPr sz="4800"/>
            </a:br>
            <a:r>
              <a:rPr b="1" lang="ru-RU" sz="4800" spc="-51" strike="noStrike" u="none">
                <a:solidFill>
                  <a:schemeClr val="dk1"/>
                </a:solidFill>
                <a:uFillTx/>
                <a:latin typeface="Calibri"/>
              </a:rPr>
              <a:t>3. Моё отношение к картине.</a:t>
            </a:r>
            <a:br>
              <a:rPr sz="4400"/>
            </a:br>
            <a:r>
              <a:rPr b="1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 </a:t>
            </a:r>
            <a:br>
              <a:rPr sz="4400"/>
            </a:b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1963800" y="-77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3600" spc="-51" strike="noStrike" u="none">
                <a:solidFill>
                  <a:schemeClr val="dk1"/>
                </a:solidFill>
                <a:uFillTx/>
                <a:latin typeface="Times New Roman"/>
              </a:rPr>
              <a:t>Словарно-стилистическая работа</a:t>
            </a:r>
            <a:endParaRPr b="0" lang="en-US" sz="36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graphicFrame>
        <p:nvGraphicFramePr>
          <p:cNvPr id="131" name="Объект 4"/>
          <p:cNvGraphicFramePr/>
          <p:nvPr/>
        </p:nvGraphicFramePr>
        <p:xfrm>
          <a:off x="1477800" y="1598040"/>
          <a:ext cx="8547480" cy="4723560"/>
        </p:xfrm>
        <a:graphic>
          <a:graphicData uri="http://schemas.openxmlformats.org/drawingml/2006/table">
            <a:tbl>
              <a:tblPr/>
              <a:tblGrid>
                <a:gridCol w="3328560"/>
                <a:gridCol w="5219280"/>
              </a:tblGrid>
              <a:tr h="4723560">
                <a:tc>
                  <a:txBody>
                    <a:bodyPr lIns="68400" rIns="68400" tIns="0" bIns="0" anchor="t">
                      <a:noAutofit/>
                    </a:bodyPr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1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Синонимы: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0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Художник – автор картины.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0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Картина – репродукция, холст, полотно.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0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Создает – рисует, пишет, изображает.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0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Блестит – сияет, мерцает, сверкает.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1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Прилагательные: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0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Картина (Прекрасная, чудесная).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0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Настроение (Радостное, взволнованное).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0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Девочка (Красивая, маленькая).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marL="21600" defTabSz="914400">
                        <a:lnSpc>
                          <a:spcPct val="107000"/>
                        </a:lnSpc>
                      </a:pPr>
                      <a:r>
                        <a:rPr b="0" lang="ru-RU" sz="2400" strike="noStrike" u="none">
                          <a:solidFill>
                            <a:schemeClr val="dk1"/>
                          </a:solidFill>
                          <a:uFillTx/>
                          <a:latin typeface="Century Schoolbook"/>
                        </a:rPr>
                        <a:t>Персики (Свежие, вкусные, аппетитные, румяные).</a:t>
                      </a:r>
                      <a:endParaRPr b="0" lang="ru-RU" sz="2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2157840" y="2271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none">
                <a:solidFill>
                  <a:schemeClr val="dk1"/>
                </a:solidFill>
                <a:uFillTx/>
                <a:latin typeface="Times New Roman"/>
              </a:rPr>
              <a:t>Орфографическая работа</a:t>
            </a:r>
            <a:br>
              <a:rPr sz="4400"/>
            </a:b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1330200" y="1552680"/>
            <a:ext cx="9422640" cy="457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К…ртина, нап…м…нает, украш…ная, солн…чный, деревя….ая,  кл…новые, стари…ая, настр…ение </a:t>
            </a:r>
            <a:endParaRPr b="0" lang="en-US" sz="54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1261800" y="1828800"/>
            <a:ext cx="859500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К</a:t>
            </a:r>
            <a:r>
              <a:rPr b="0" lang="ru-RU" sz="5400" spc="11" strike="noStrike" u="none">
                <a:solidFill>
                  <a:srgbClr val="ff0000"/>
                </a:solidFill>
                <a:uFillTx/>
                <a:latin typeface="Times New Roman"/>
              </a:rPr>
              <a:t>а</a:t>
            </a: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ртина, нап</a:t>
            </a:r>
            <a:r>
              <a:rPr b="0" lang="ru-RU" sz="5400" spc="11" strike="noStrike" u="none">
                <a:solidFill>
                  <a:srgbClr val="ff0000"/>
                </a:solidFill>
                <a:uFillTx/>
                <a:latin typeface="Times New Roman"/>
              </a:rPr>
              <a:t>о</a:t>
            </a: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м</a:t>
            </a:r>
            <a:r>
              <a:rPr b="0" lang="ru-RU" sz="5400" spc="11" strike="noStrike" u="none">
                <a:solidFill>
                  <a:srgbClr val="ff0000"/>
                </a:solidFill>
                <a:uFillTx/>
                <a:latin typeface="Times New Roman"/>
              </a:rPr>
              <a:t>и</a:t>
            </a: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нает , украш</a:t>
            </a:r>
            <a:r>
              <a:rPr b="0" lang="ru-RU" sz="5400" spc="11" strike="noStrike" u="none">
                <a:solidFill>
                  <a:srgbClr val="ff0000"/>
                </a:solidFill>
                <a:uFillTx/>
                <a:latin typeface="Times New Roman"/>
              </a:rPr>
              <a:t>енн</a:t>
            </a: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ая, солн</a:t>
            </a:r>
            <a:r>
              <a:rPr b="0" lang="ru-RU" sz="5400" spc="11" strike="noStrike" u="none">
                <a:solidFill>
                  <a:srgbClr val="ff0000"/>
                </a:solidFill>
                <a:uFillTx/>
                <a:latin typeface="Times New Roman"/>
              </a:rPr>
              <a:t>е</a:t>
            </a: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чный, деревя</a:t>
            </a:r>
            <a:r>
              <a:rPr b="0" lang="ru-RU" sz="5400" spc="11" strike="noStrike" u="none">
                <a:solidFill>
                  <a:srgbClr val="ff0000"/>
                </a:solidFill>
                <a:uFillTx/>
                <a:latin typeface="Times New Roman"/>
              </a:rPr>
              <a:t>нн</a:t>
            </a: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ая,  кл</a:t>
            </a:r>
            <a:r>
              <a:rPr b="0" lang="ru-RU" sz="5400" spc="11" strike="noStrike" u="none">
                <a:solidFill>
                  <a:srgbClr val="ff0000"/>
                </a:solidFill>
                <a:uFillTx/>
                <a:latin typeface="Times New Roman"/>
              </a:rPr>
              <a:t>е</a:t>
            </a: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новые, стари</a:t>
            </a:r>
            <a:r>
              <a:rPr b="0" lang="ru-RU" sz="5400" spc="11" strike="noStrike" u="none">
                <a:solidFill>
                  <a:srgbClr val="ff0000"/>
                </a:solidFill>
                <a:uFillTx/>
                <a:latin typeface="Times New Roman"/>
              </a:rPr>
              <a:t>нн</a:t>
            </a: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ая, настр</a:t>
            </a:r>
            <a:r>
              <a:rPr b="0" lang="ru-RU" sz="5400" spc="11" strike="noStrike" u="none">
                <a:solidFill>
                  <a:srgbClr val="ff0000"/>
                </a:solidFill>
                <a:uFillTx/>
                <a:latin typeface="Times New Roman"/>
              </a:rPr>
              <a:t>о</a:t>
            </a:r>
            <a:r>
              <a:rPr b="0" lang="ru-RU" sz="5400" spc="11" strike="noStrike" u="none">
                <a:solidFill>
                  <a:schemeClr val="dk1"/>
                </a:solidFill>
                <a:uFillTx/>
                <a:latin typeface="Times New Roman"/>
              </a:rPr>
              <a:t>ение</a:t>
            </a:r>
            <a:endParaRPr b="0" lang="en-US" sz="54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2127240" y="15984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sng">
                <a:solidFill>
                  <a:schemeClr val="dk1"/>
                </a:solidFill>
                <a:uFillTx/>
                <a:latin typeface="Times New Roman"/>
              </a:rPr>
              <a:t>Составьте словосочетания </a:t>
            </a:r>
            <a:br>
              <a:rPr sz="4400"/>
            </a:b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136" name="Прямоугольник 3"/>
          <p:cNvSpPr/>
          <p:nvPr/>
        </p:nvSpPr>
        <p:spPr>
          <a:xfrm>
            <a:off x="1043640" y="1485360"/>
            <a:ext cx="6095520" cy="457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5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Художник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5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Картина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5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Девочка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5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Персики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50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Настроение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50000"/>
              </a:lnSpc>
            </a:pP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50000"/>
              </a:lnSpc>
            </a:pP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7" name="Прямоугольник 4"/>
          <p:cNvSpPr/>
          <p:nvPr/>
        </p:nvSpPr>
        <p:spPr>
          <a:xfrm>
            <a:off x="6973560" y="1209600"/>
            <a:ext cx="3463200" cy="511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прекрасная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вкусные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взволнованное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красивая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 </a:t>
            </a: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маленькая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радостное 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свежие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чудесная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аппетитные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румяные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1600" defTabSz="457200">
              <a:lnSpc>
                <a:spcPct val="107000"/>
              </a:lnSpc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талантливый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138" name="Прямая со стрелкой 6"/>
          <p:cNvCxnSpPr/>
          <p:nvPr/>
        </p:nvCxnSpPr>
        <p:spPr>
          <a:xfrm flipV="1">
            <a:off x="2587680" y="1486440"/>
            <a:ext cx="4536360" cy="105012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39" name="Прямая со стрелкой 8"/>
          <p:cNvCxnSpPr/>
          <p:nvPr/>
        </p:nvCxnSpPr>
        <p:spPr>
          <a:xfrm flipV="1">
            <a:off x="2571840" y="2130840"/>
            <a:ext cx="4599720" cy="167076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40" name="Прямая со стрелкой 10"/>
          <p:cNvCxnSpPr/>
          <p:nvPr/>
        </p:nvCxnSpPr>
        <p:spPr>
          <a:xfrm flipV="1">
            <a:off x="2914920" y="2454840"/>
            <a:ext cx="4224960" cy="194076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41" name="Прямая со стрелкой 12"/>
          <p:cNvCxnSpPr/>
          <p:nvPr/>
        </p:nvCxnSpPr>
        <p:spPr>
          <a:xfrm flipV="1">
            <a:off x="2914920" y="3801240"/>
            <a:ext cx="4224960" cy="75888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42" name="Прямая со стрелкой 14"/>
          <p:cNvCxnSpPr/>
          <p:nvPr/>
        </p:nvCxnSpPr>
        <p:spPr>
          <a:xfrm>
            <a:off x="2571840" y="2604600"/>
            <a:ext cx="4536360" cy="209088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43" name="Прямая со стрелкой 16"/>
          <p:cNvCxnSpPr/>
          <p:nvPr/>
        </p:nvCxnSpPr>
        <p:spPr>
          <a:xfrm>
            <a:off x="2603520" y="3884760"/>
            <a:ext cx="4370040" cy="124596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44" name="Прямая со стрелкой 18"/>
          <p:cNvCxnSpPr/>
          <p:nvPr/>
        </p:nvCxnSpPr>
        <p:spPr>
          <a:xfrm>
            <a:off x="2603520" y="3870720"/>
            <a:ext cx="4504680" cy="177408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45" name="Прямая со стрелкой 21"/>
          <p:cNvCxnSpPr/>
          <p:nvPr/>
        </p:nvCxnSpPr>
        <p:spPr>
          <a:xfrm flipV="1">
            <a:off x="2520720" y="2887920"/>
            <a:ext cx="4587480" cy="35424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46" name="Прямая со стрелкой 23"/>
          <p:cNvCxnSpPr/>
          <p:nvPr/>
        </p:nvCxnSpPr>
        <p:spPr>
          <a:xfrm>
            <a:off x="2520720" y="3222000"/>
            <a:ext cx="4650840" cy="13500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47" name="Прямая со стрелкой 26"/>
          <p:cNvCxnSpPr/>
          <p:nvPr/>
        </p:nvCxnSpPr>
        <p:spPr>
          <a:xfrm>
            <a:off x="2535480" y="3877560"/>
            <a:ext cx="4572720" cy="36900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  <p:cxnSp>
        <p:nvCxnSpPr>
          <p:cNvPr id="148" name="Прямая со стрелкой 28"/>
          <p:cNvCxnSpPr/>
          <p:nvPr/>
        </p:nvCxnSpPr>
        <p:spPr>
          <a:xfrm>
            <a:off x="2676240" y="1958760"/>
            <a:ext cx="4431960" cy="4088880"/>
          </a:xfrm>
          <a:prstGeom prst="straightConnector1">
            <a:avLst/>
          </a:prstGeom>
          <a:ln w="38100">
            <a:solidFill>
              <a:srgbClr val="92d050"/>
            </a:solidFill>
            <a:round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3" dur="indefinite" restart="never" nodeType="tmRoot">
          <p:childTnLst>
            <p:seq>
              <p:cTn id="124" dur="indefinite" nodeType="mainSeq">
                <p:childTnLst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252800" y="900000"/>
            <a:ext cx="9692280" cy="432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Цель урока</a:t>
            </a: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: </a:t>
            </a:r>
            <a:br>
              <a:rPr sz="4400"/>
            </a:br>
            <a:br>
              <a:rPr sz="4400"/>
            </a:b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формирование образовательных компетенций учащихся через работу над созданием текста по картине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pc="-51" strike="noStrike" u="none">
                <a:solidFill>
                  <a:schemeClr val="dk1"/>
                </a:solidFill>
                <a:uFillTx/>
                <a:latin typeface="Times New Roman"/>
              </a:rPr>
              <a:t>Составьте из этих слов предложения</a:t>
            </a:r>
            <a:br>
              <a:rPr sz="4400"/>
            </a:b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1058760" y="1209960"/>
            <a:ext cx="8595000" cy="71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1" lang="ru-RU" sz="3000" spc="11" strike="noStrike" u="none">
                <a:solidFill>
                  <a:schemeClr val="dk1"/>
                </a:solidFill>
                <a:uFillTx/>
                <a:latin typeface="Times New Roman"/>
              </a:rPr>
              <a:t>Персики</a:t>
            </a:r>
            <a:endParaRPr b="0" lang="en-US" sz="30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endParaRPr b="0" lang="en-US" sz="24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151" name="TextBox 3"/>
          <p:cNvSpPr/>
          <p:nvPr/>
        </p:nvSpPr>
        <p:spPr>
          <a:xfrm>
            <a:off x="1058760" y="1791720"/>
            <a:ext cx="9821520" cy="51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i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Три нежных персика  лежат на белоснежной скатерти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2" name="TextBox 4"/>
          <p:cNvSpPr/>
          <p:nvPr/>
        </p:nvSpPr>
        <p:spPr>
          <a:xfrm>
            <a:off x="1058760" y="2586600"/>
            <a:ext cx="2373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Героиня</a:t>
            </a:r>
            <a:endParaRPr b="1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3" name="TextBox 5"/>
          <p:cNvSpPr/>
          <p:nvPr/>
        </p:nvSpPr>
        <p:spPr>
          <a:xfrm>
            <a:off x="1058760" y="3334320"/>
            <a:ext cx="84970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i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Героиня полотна одета в розовый сарафан.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4" name="TextBox 6"/>
          <p:cNvSpPr/>
          <p:nvPr/>
        </p:nvSpPr>
        <p:spPr>
          <a:xfrm>
            <a:off x="1261800" y="4270320"/>
            <a:ext cx="320832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</a:rPr>
              <a:t>Глаза</a:t>
            </a:r>
            <a:endParaRPr b="1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5" name="TextBox 7"/>
          <p:cNvSpPr/>
          <p:nvPr/>
        </p:nvSpPr>
        <p:spPr>
          <a:xfrm>
            <a:off x="1058760" y="5107680"/>
            <a:ext cx="1007640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i="1" lang="ru-RU" sz="2800" strike="noStrike" u="none">
                <a:solidFill>
                  <a:schemeClr val="dk1"/>
                </a:solidFill>
                <a:uFillTx/>
                <a:latin typeface="Times New Roman"/>
              </a:rPr>
              <a:t>Огромные коричневые глаза задумчиво глядят на нас с портрета</a:t>
            </a:r>
            <a:endParaRPr b="1" lang="ru-RU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9" dur="indefinite" restart="never" nodeType="tmRoot">
          <p:childTnLst>
            <p:seq>
              <p:cTn id="170" dur="indefinite" nodeType="mainSeq">
                <p:childTnLst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7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8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8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/>
          </p:nvPr>
        </p:nvSpPr>
        <p:spPr>
          <a:xfrm>
            <a:off x="932760" y="332640"/>
            <a:ext cx="9550080" cy="5365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lnSpcReduction="9999"/>
          </a:bodyPr>
          <a:p>
            <a:pPr marL="182880"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1" lang="ru-RU" sz="3500" spc="11" strike="noStrike" u="none">
                <a:solidFill>
                  <a:schemeClr val="dk1"/>
                </a:solidFill>
                <a:uFillTx/>
                <a:latin typeface="Times New Roman"/>
              </a:rPr>
              <a:t>Памятка для проверки сочинения.</a:t>
            </a:r>
            <a:endParaRPr b="0" lang="en-US" sz="35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3500" spc="11" strike="noStrike" u="none">
                <a:solidFill>
                  <a:schemeClr val="dk1"/>
                </a:solidFill>
                <a:uFillTx/>
                <a:latin typeface="Times New Roman"/>
              </a:rPr>
              <a:t>Проверь написанное.</a:t>
            </a:r>
            <a:endParaRPr b="0" lang="en-US" sz="35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3500" spc="11" strike="noStrike" u="none">
                <a:solidFill>
                  <a:schemeClr val="dk1"/>
                </a:solidFill>
                <a:uFillTx/>
                <a:latin typeface="Times New Roman"/>
              </a:rPr>
              <a:t>Подумай, всё ли понятно будет тому, кто прочтёт сочинение.</a:t>
            </a:r>
            <a:endParaRPr b="0" lang="en-US" sz="35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3500" spc="11" strike="noStrike" u="none">
                <a:solidFill>
                  <a:schemeClr val="dk1"/>
                </a:solidFill>
                <a:uFillTx/>
                <a:latin typeface="Times New Roman"/>
              </a:rPr>
              <a:t>Обрати внимание на «опасные места» в словах.</a:t>
            </a:r>
            <a:endParaRPr b="0" lang="en-US" sz="35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3500" spc="11" strike="noStrike" u="none">
                <a:solidFill>
                  <a:schemeClr val="dk1"/>
                </a:solidFill>
                <a:uFillTx/>
                <a:latin typeface="Times New Roman"/>
              </a:rPr>
              <a:t>В написании каких слов ты сомневаешься? Посоветуйся с учителем.</a:t>
            </a:r>
            <a:endParaRPr b="0" lang="en-US" sz="35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-18288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Clr>
                <a:srgbClr val="6f6f74"/>
              </a:buClr>
              <a:buSzPct val="80000"/>
              <a:buFont typeface="Arial"/>
              <a:buChar char="•"/>
            </a:pPr>
            <a:r>
              <a:rPr b="0" lang="ru-RU" sz="3500" spc="11" strike="noStrike" u="none">
                <a:solidFill>
                  <a:schemeClr val="dk1"/>
                </a:solidFill>
                <a:uFillTx/>
                <a:latin typeface="Times New Roman"/>
              </a:rPr>
              <a:t>Поставь галочку (V) около той части сочинения, которая понравилась тебе самому.</a:t>
            </a:r>
            <a:endParaRPr b="0" lang="en-US" sz="35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157" name="Прямоугольник 3"/>
          <p:cNvSpPr/>
          <p:nvPr/>
        </p:nvSpPr>
        <p:spPr>
          <a:xfrm>
            <a:off x="1314000" y="5828040"/>
            <a:ext cx="5661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Рисунок 3" descr=""/>
          <p:cNvPicPr/>
          <p:nvPr/>
        </p:nvPicPr>
        <p:blipFill>
          <a:blip r:embed="rId1"/>
          <a:stretch/>
        </p:blipFill>
        <p:spPr>
          <a:xfrm>
            <a:off x="465480" y="153360"/>
            <a:ext cx="5657400" cy="6598080"/>
          </a:xfrm>
          <a:prstGeom prst="rect">
            <a:avLst/>
          </a:prstGeom>
          <a:ln w="0">
            <a:noFill/>
          </a:ln>
        </p:spPr>
      </p:pic>
      <p:pic>
        <p:nvPicPr>
          <p:cNvPr id="159" name="Рисунок 4" descr=""/>
          <p:cNvPicPr/>
          <p:nvPr/>
        </p:nvPicPr>
        <p:blipFill>
          <a:blip r:embed="rId2"/>
          <a:srcRect l="29045" t="21565" r="21657" b="25259"/>
          <a:stretch/>
        </p:blipFill>
        <p:spPr>
          <a:xfrm>
            <a:off x="7352280" y="396000"/>
            <a:ext cx="2853720" cy="359352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60" name="Рисунок 5" descr=""/>
          <p:cNvPicPr/>
          <p:nvPr/>
        </p:nvPicPr>
        <p:blipFill>
          <a:blip r:embed="rId3"/>
          <a:srcRect l="21635" t="73070" r="15838" b="2448"/>
          <a:stretch/>
        </p:blipFill>
        <p:spPr>
          <a:xfrm>
            <a:off x="6511680" y="4451760"/>
            <a:ext cx="4487400" cy="205020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Итог урока.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809280" y="1921320"/>
            <a:ext cx="9516600" cy="4332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1" lang="ru-RU" sz="3200" spc="11" strike="noStrike" u="none">
                <a:solidFill>
                  <a:schemeClr val="dk1"/>
                </a:solidFill>
                <a:uFillTx/>
                <a:latin typeface="Times New Roman"/>
              </a:rPr>
              <a:t>- Что вам помогло понять замысел художника и рассказать об этом?</a:t>
            </a:r>
            <a:endParaRPr b="0" lang="en-US" sz="32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1" lang="ru-RU" sz="3200" spc="11" strike="noStrike" u="none">
                <a:solidFill>
                  <a:schemeClr val="dk1"/>
                </a:solidFill>
                <a:uFillTx/>
                <a:latin typeface="Times New Roman"/>
              </a:rPr>
              <a:t>- Какие знания и умения вам были необходимы для работы?</a:t>
            </a:r>
            <a:endParaRPr b="0" lang="en-US" sz="32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1" lang="ru-RU" sz="3200" spc="11" strike="noStrike" u="none">
                <a:solidFill>
                  <a:schemeClr val="dk1"/>
                </a:solidFill>
                <a:uFillTx/>
                <a:latin typeface="Times New Roman"/>
              </a:rPr>
              <a:t>- Как вы думаете, удалось ли вам передать словами свои впечатления от картины?</a:t>
            </a:r>
            <a:endParaRPr b="0" lang="en-US" sz="32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261800" y="36576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Задачи: 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1261800" y="1828800"/>
            <a:ext cx="8325000" cy="459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1" lang="ru-RU" sz="1800" spc="11" strike="noStrike" u="none">
                <a:solidFill>
                  <a:schemeClr val="dk1"/>
                </a:solidFill>
                <a:uFillTx/>
                <a:latin typeface="Century Schoolbook"/>
              </a:rPr>
              <a:t>--</a:t>
            </a:r>
            <a:r>
              <a:rPr b="0" lang="ru-RU" sz="2400" spc="11" strike="noStrike" u="none">
                <a:solidFill>
                  <a:schemeClr val="dk1"/>
                </a:solidFill>
                <a:uFillTx/>
                <a:latin typeface="Times New Roman"/>
              </a:rPr>
              <a:t>развивать умение составлять текст по картине; корректировать текст с учетом точности, правильности, богатства и выразительности письменной речи; совершенствовать умение писать в соответствии с изученными орфограммами и пиктограммами;</a:t>
            </a:r>
            <a:r>
              <a:rPr b="1" lang="ru-RU" sz="2400" spc="11" strike="noStrike" u="none">
                <a:solidFill>
                  <a:schemeClr val="dk1"/>
                </a:solidFill>
                <a:uFillTx/>
                <a:latin typeface="Times New Roman"/>
              </a:rPr>
              <a:t>                                                                                                                                </a:t>
            </a:r>
            <a:r>
              <a:rPr b="0" lang="ru-RU" sz="2400" spc="11" strike="noStrike" u="none">
                <a:solidFill>
                  <a:schemeClr val="dk1"/>
                </a:solidFill>
                <a:uFillTx/>
                <a:latin typeface="Times New Roman"/>
              </a:rPr>
              <a:t>-формировать умения грамотно строить речевые высказывания в соответствии с задачами коммуникации и составлять текст в устной и письменной форме; </a:t>
            </a:r>
            <a:endParaRPr b="0" lang="en-US" sz="24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0" lang="ru-RU" sz="2400" spc="11" strike="noStrike" u="none">
                <a:solidFill>
                  <a:schemeClr val="dk1"/>
                </a:solidFill>
                <a:uFillTx/>
                <a:latin typeface="Times New Roman"/>
              </a:rPr>
              <a:t>- развивать умение работать с информацией, умение слышать и слушать собеседника.</a:t>
            </a:r>
            <a:endParaRPr b="0" lang="en-US" sz="24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188000" y="162720"/>
            <a:ext cx="9692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Валентин Александрович Серов</a:t>
            </a:r>
            <a:r>
              <a:rPr b="0" lang="ru-RU" sz="4400" spc="-51" strike="noStrike" u="none">
                <a:solidFill>
                  <a:schemeClr val="dk1"/>
                </a:solidFill>
                <a:uFillTx/>
                <a:latin typeface="Century Schoolbook"/>
              </a:rPr>
              <a:t> — художник, портретист, график.</a:t>
            </a:r>
            <a:endParaRPr b="0" lang="en-US" sz="44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pic>
        <p:nvPicPr>
          <p:cNvPr id="85" name="Объект 4" descr=""/>
          <p:cNvPicPr/>
          <p:nvPr/>
        </p:nvPicPr>
        <p:blipFill>
          <a:blip r:embed="rId1"/>
          <a:stretch/>
        </p:blipFill>
        <p:spPr>
          <a:xfrm>
            <a:off x="5708880" y="1488240"/>
            <a:ext cx="4921920" cy="53204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86" name="Рисунок 3" descr=""/>
          <p:cNvPicPr/>
          <p:nvPr/>
        </p:nvPicPr>
        <p:blipFill>
          <a:blip r:embed="rId2"/>
          <a:stretch/>
        </p:blipFill>
        <p:spPr>
          <a:xfrm>
            <a:off x="1116000" y="1614240"/>
            <a:ext cx="4165560" cy="51667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/>
          </p:nvPr>
        </p:nvSpPr>
        <p:spPr>
          <a:xfrm>
            <a:off x="1468440" y="1715760"/>
            <a:ext cx="859500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82880" indent="0" defTabSz="914400">
              <a:lnSpc>
                <a:spcPct val="100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0" lang="ru-RU" sz="3200" spc="11" strike="noStrike" u="none">
                <a:solidFill>
                  <a:schemeClr val="dk1"/>
                </a:solidFill>
                <a:uFillTx/>
                <a:latin typeface="Times New Roman"/>
              </a:rPr>
              <a:t>1) Внимательно рассмотреть картину и понять ее сюжет;</a:t>
            </a:r>
            <a:r>
              <a:rPr b="0" lang="ru-RU" sz="3200" spc="11" strike="noStrike" u="none">
                <a:solidFill>
                  <a:schemeClr val="dk1"/>
                </a:solidFill>
                <a:uFillTx/>
                <a:latin typeface="Times New Roman"/>
              </a:rPr>
              <a:t>                                                         </a:t>
            </a:r>
            <a:endParaRPr b="0" lang="en-US" sz="32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0" defTabSz="914400">
              <a:lnSpc>
                <a:spcPct val="100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0" lang="ru-RU" sz="3200" spc="11" strike="noStrike" u="none">
                <a:solidFill>
                  <a:schemeClr val="dk1"/>
                </a:solidFill>
                <a:uFillTx/>
                <a:latin typeface="Times New Roman"/>
              </a:rPr>
              <a:t>2) определить тип текста (</a:t>
            </a:r>
            <a:r>
              <a:rPr b="0" i="1" lang="ru-RU" sz="3200" spc="11" strike="noStrike" u="none">
                <a:solidFill>
                  <a:schemeClr val="dk1"/>
                </a:solidFill>
                <a:uFillTx/>
                <a:latin typeface="Times New Roman"/>
              </a:rPr>
              <a:t>описание, повествование, рассуждение</a:t>
            </a:r>
            <a:r>
              <a:rPr b="0" lang="ru-RU" sz="3200" spc="11" strike="noStrike" u="none">
                <a:solidFill>
                  <a:schemeClr val="dk1"/>
                </a:solidFill>
                <a:uFillTx/>
                <a:latin typeface="Times New Roman"/>
              </a:rPr>
              <a:t>);                             3) обдумать содержание и составить план сочинения;</a:t>
            </a:r>
            <a:endParaRPr b="0" lang="en-US" sz="32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marL="182880" indent="0" defTabSz="914400">
              <a:lnSpc>
                <a:spcPct val="100000"/>
              </a:lnSpc>
              <a:spcBef>
                <a:spcPts val="1400"/>
              </a:spcBef>
              <a:spcAft>
                <a:spcPts val="201"/>
              </a:spcAft>
              <a:buNone/>
            </a:pPr>
            <a:r>
              <a:rPr b="0" lang="ru-RU" sz="3200" spc="11" strike="noStrike" u="none">
                <a:solidFill>
                  <a:schemeClr val="dk1"/>
                </a:solidFill>
                <a:uFillTx/>
                <a:latin typeface="Times New Roman"/>
              </a:rPr>
              <a:t>4) написать сочинение по составленному плану;                                                                     5) проверить сочинение.</a:t>
            </a:r>
            <a:endParaRPr b="0" lang="en-US" sz="3200" spc="11" strike="noStrike" u="none">
              <a:solidFill>
                <a:schemeClr val="dk1"/>
              </a:solidFill>
              <a:uFillTx/>
              <a:latin typeface="Century Schoolbook"/>
            </a:endParaRPr>
          </a:p>
          <a:p>
            <a:pPr indent="0" defTabSz="914400">
              <a:lnSpc>
                <a:spcPct val="95000"/>
              </a:lnSpc>
              <a:spcBef>
                <a:spcPts val="1400"/>
              </a:spcBef>
              <a:spcAft>
                <a:spcPts val="201"/>
              </a:spcAft>
              <a:buNone/>
            </a:pPr>
            <a:endParaRPr b="0" lang="en-US" sz="1800" spc="11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sp>
        <p:nvSpPr>
          <p:cNvPr id="88" name="TextBox 3"/>
          <p:cNvSpPr/>
          <p:nvPr/>
        </p:nvSpPr>
        <p:spPr>
          <a:xfrm>
            <a:off x="1976400" y="839160"/>
            <a:ext cx="75787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Times New Roman"/>
              </a:rPr>
              <a:t>План работы: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Рисунок 3" descr=""/>
          <p:cNvPicPr/>
          <p:nvPr/>
        </p:nvPicPr>
        <p:blipFill>
          <a:blip r:embed="rId1"/>
          <a:stretch/>
        </p:blipFill>
        <p:spPr>
          <a:xfrm>
            <a:off x="401400" y="264240"/>
            <a:ext cx="5358600" cy="629604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sp>
        <p:nvSpPr>
          <p:cNvPr id="90" name="Прямоугольник 4"/>
          <p:cNvSpPr/>
          <p:nvPr/>
        </p:nvSpPr>
        <p:spPr>
          <a:xfrm>
            <a:off x="5940000" y="353520"/>
            <a:ext cx="5371200" cy="54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457200">
              <a:lnSpc>
                <a:spcPct val="107000"/>
              </a:lnSpc>
              <a:spcAft>
                <a:spcPts val="799"/>
              </a:spcAft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В каком жанре написана картина?</a:t>
            </a:r>
            <a:r>
              <a:rPr b="0" lang="ru-RU" sz="1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 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TextBox 5"/>
          <p:cNvSpPr/>
          <p:nvPr/>
        </p:nvSpPr>
        <p:spPr>
          <a:xfrm>
            <a:off x="6842880" y="1440000"/>
            <a:ext cx="3957120" cy="402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i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Если видишь, что с картины Смотрит кто-нибудь на нас, 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i="1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Или принц в плаще Старинном, или в робе верхолаз,                                   Летчик или балерина, или Колька, твой сосед,                 Обязательно картина называется ПОРТРЕТ</a:t>
            </a: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</a:rPr>
              <a:t>.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7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Прямоугольник 3"/>
          <p:cNvSpPr/>
          <p:nvPr/>
        </p:nvSpPr>
        <p:spPr>
          <a:xfrm>
            <a:off x="6103440" y="540000"/>
            <a:ext cx="5236560" cy="380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2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Портрет – 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это один из самых древних жанров искусства. В нём воссоздаётся облик конкретных людей. 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Художник не просто повторяет, копирует внешность человека, он размышляет о нём, стремится постичь его внутренний мир, т. е. раскрывает образ героя.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93" name="Рисунок 4" descr=""/>
          <p:cNvPicPr/>
          <p:nvPr/>
        </p:nvPicPr>
        <p:blipFill>
          <a:blip r:embed="rId1"/>
          <a:stretch/>
        </p:blipFill>
        <p:spPr>
          <a:xfrm>
            <a:off x="693000" y="305280"/>
            <a:ext cx="5190120" cy="609804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Рисунок 3" descr=""/>
          <p:cNvPicPr/>
          <p:nvPr/>
        </p:nvPicPr>
        <p:blipFill>
          <a:blip r:embed="rId1"/>
          <a:stretch/>
        </p:blipFill>
        <p:spPr>
          <a:xfrm>
            <a:off x="533880" y="280080"/>
            <a:ext cx="5370840" cy="6279120"/>
          </a:xfrm>
          <a:prstGeom prst="rect">
            <a:avLst/>
          </a:prstGeom>
          <a:ln w="0">
            <a:noFill/>
          </a:ln>
        </p:spPr>
      </p:pic>
      <p:sp>
        <p:nvSpPr>
          <p:cNvPr id="95" name="Прямоугольник 4"/>
          <p:cNvSpPr/>
          <p:nvPr/>
        </p:nvSpPr>
        <p:spPr>
          <a:xfrm>
            <a:off x="6043680" y="584280"/>
            <a:ext cx="51966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Кого вы видите на переднем плане картины?</a:t>
            </a:r>
            <a:r>
              <a:rPr b="1" lang="ru-RU" sz="1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 </a:t>
            </a:r>
            <a:endParaRPr b="1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Прямоугольник 5"/>
          <p:cNvSpPr/>
          <p:nvPr/>
        </p:nvSpPr>
        <p:spPr>
          <a:xfrm>
            <a:off x="5888520" y="1627920"/>
            <a:ext cx="46350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endParaRPr b="1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7" name="Прямоугольник 6"/>
          <p:cNvSpPr/>
          <p:nvPr/>
        </p:nvSpPr>
        <p:spPr>
          <a:xfrm>
            <a:off x="6099480" y="1524600"/>
            <a:ext cx="44240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Опишите  внешний вид девочки</a:t>
            </a:r>
            <a:r>
              <a:rPr b="0" lang="ru-RU" sz="1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 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8" name="Прямоугольник 7"/>
          <p:cNvSpPr/>
          <p:nvPr/>
        </p:nvSpPr>
        <p:spPr>
          <a:xfrm>
            <a:off x="6215040" y="2218680"/>
            <a:ext cx="22449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Где она сидит ?</a:t>
            </a:r>
            <a:r>
              <a:rPr b="0" lang="ru-RU" sz="18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 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Прямоугольник 8"/>
          <p:cNvSpPr/>
          <p:nvPr/>
        </p:nvSpPr>
        <p:spPr>
          <a:xfrm>
            <a:off x="6120000" y="2880000"/>
            <a:ext cx="512028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Если девочка сидит за столом, перед ней столовый прибор, как называется эта комната?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0" name="Прямоугольник 9"/>
          <p:cNvSpPr/>
          <p:nvPr/>
        </p:nvSpPr>
        <p:spPr>
          <a:xfrm>
            <a:off x="6300000" y="4320000"/>
            <a:ext cx="2909880" cy="4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457200">
              <a:lnSpc>
                <a:spcPct val="107000"/>
              </a:lnSpc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Чем  занята девочка?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19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3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56960" y="-576360"/>
            <a:ext cx="114526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3600" spc="-51" strike="noStrike" u="none">
                <a:solidFill>
                  <a:schemeClr val="dk1"/>
                </a:solidFill>
                <a:uFillTx/>
                <a:latin typeface="Century Schoolbook"/>
              </a:rPr>
              <a:t>Что изображено  на втором плане картины? </a:t>
            </a:r>
            <a:endParaRPr b="1" lang="en-US" sz="3600" strike="noStrike" u="none">
              <a:solidFill>
                <a:schemeClr val="dk1"/>
              </a:solidFill>
              <a:uFillTx/>
              <a:latin typeface="Century Schoolbook"/>
            </a:endParaRPr>
          </a:p>
        </p:txBody>
      </p:sp>
      <p:pic>
        <p:nvPicPr>
          <p:cNvPr id="102" name="Рисунок 3" descr=""/>
          <p:cNvPicPr/>
          <p:nvPr/>
        </p:nvPicPr>
        <p:blipFill>
          <a:blip r:embed="rId1"/>
          <a:stretch/>
        </p:blipFill>
        <p:spPr>
          <a:xfrm>
            <a:off x="258480" y="749160"/>
            <a:ext cx="4944240" cy="5780520"/>
          </a:xfrm>
          <a:prstGeom prst="rect">
            <a:avLst/>
          </a:prstGeom>
          <a:ln w="0">
            <a:noFill/>
          </a:ln>
        </p:spPr>
      </p:pic>
      <p:pic>
        <p:nvPicPr>
          <p:cNvPr id="103" name="Рисунок 4" descr=""/>
          <p:cNvPicPr/>
          <p:nvPr/>
        </p:nvPicPr>
        <p:blipFill>
          <a:blip r:embed="rId2"/>
          <a:srcRect l="9636" t="2591" r="57894" b="75514"/>
          <a:stretch/>
        </p:blipFill>
        <p:spPr>
          <a:xfrm>
            <a:off x="5713200" y="900000"/>
            <a:ext cx="1606680" cy="126504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04" name="Рисунок 5" descr=""/>
          <p:cNvPicPr/>
          <p:nvPr/>
        </p:nvPicPr>
        <p:blipFill>
          <a:blip r:embed="rId3"/>
          <a:srcRect l="54476" t="0" r="0" b="48760"/>
          <a:stretch/>
        </p:blipFill>
        <p:spPr>
          <a:xfrm>
            <a:off x="7967160" y="1258560"/>
            <a:ext cx="2253240" cy="296100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05" name="Рисунок 6" descr=""/>
          <p:cNvPicPr/>
          <p:nvPr/>
        </p:nvPicPr>
        <p:blipFill>
          <a:blip r:embed="rId4"/>
          <a:srcRect l="189" t="41329" r="71457" b="25751"/>
          <a:stretch/>
        </p:blipFill>
        <p:spPr>
          <a:xfrm>
            <a:off x="5545080" y="2633400"/>
            <a:ext cx="1403280" cy="190224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06" name="Рисунок 7" descr=""/>
          <p:cNvPicPr/>
          <p:nvPr/>
        </p:nvPicPr>
        <p:blipFill>
          <a:blip r:embed="rId5"/>
          <a:srcRect l="71828" t="33337" r="0" b="37417"/>
          <a:stretch/>
        </p:blipFill>
        <p:spPr>
          <a:xfrm>
            <a:off x="6881040" y="4728960"/>
            <a:ext cx="1394280" cy="1689840"/>
          </a:xfrm>
          <a:prstGeom prst="rect">
            <a:avLst/>
          </a:prstGeom>
          <a:ln cap="sq" w="889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" dur="indefinite" restart="never" nodeType="tmRoot">
          <p:childTnLst>
            <p:seq>
              <p:cTn id="46" dur="indefinite" nodeType="mainSeq">
                <p:childTnLst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5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6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6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 pitchFamily="0" charset="1"/>
        <a:ea typeface=""/>
        <a:cs typeface=""/>
      </a:majorFont>
      <a:minorFont>
        <a:latin typeface="Century Schoolbook" panose="02040604050505020304" pitchFamily="0" charset="1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60000"/>
          </a:schemeClr>
        </a:solidFill>
        <a:solidFill>
          <a:schemeClr val="phClr">
            <a:shade val="75000"/>
          </a:schemeClr>
        </a:solidFill>
      </a:fillStyleLst>
      <a:lnStyleLst>
        <a:ln w="9525" cap="flat" cmpd="sng" algn="ctr">
          <a:prstDash val="solid"/>
        </a:ln>
        <a:ln w="13970" cap="flat" cmpd="sng" algn="ctr">
          <a:prstDash val="solid"/>
        </a:ln>
        <a:ln w="1714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4000"/>
                <a:shade val="98000"/>
                <a:lumMod val="102000"/>
              </a:schemeClr>
            </a:gs>
            <a:gs pos="100000">
              <a:schemeClr val="phClr">
                <a:tint val="98000"/>
                <a:shade val="78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107</TotalTime>
  <Application>LibreOffice/24.8.0.3$Windows_X86_64 LibreOffice_project/0bdf1299c94fe897b119f97f3c613e9dca6be583</Application>
  <AppVersion>15.0000</AppVersion>
  <Words>587</Words>
  <Paragraphs>81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2024-03-25T10:37:42Z</dcterms:created>
  <dc:creator>wasd</dc:creator>
  <dc:description/>
  <dc:language>ru-RU</dc:language>
  <cp:lastModifiedBy/>
  <dcterms:modified xsi:type="dcterms:W3CDTF">2024-12-21T10:17:28Z</dcterms:modified>
  <cp:revision>16</cp:revision>
  <dc:subject/>
  <dc:title>Сочинение – описание  по картине В.А. Серова «Девочка с персиками»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23</vt:i4>
  </property>
</Properties>
</file>