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8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311760" y="1266480"/>
            <a:ext cx="8520120" cy="330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549CD2E-D907-4526-B855-E4E05F36092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47F0EE0-7C4D-40A1-B728-D905B7F8C00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6DD15EE-9398-4E2C-9A12-673327237BA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464E804-7AE9-4933-9CE6-A0FFF7FC35F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908278B-37C1-4938-A7FD-9E0C89679CF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B501EC13-D5FA-4FC6-BFEF-0DFE6874F94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311760" y="1266480"/>
            <a:ext cx="8520120" cy="330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C98CF72-9F7F-4BAF-BB08-270398BA118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11760" y="1266480"/>
            <a:ext cx="4157640" cy="330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677840" y="1266480"/>
            <a:ext cx="4157640" cy="330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8DD85A6-F59D-4E3F-B4F3-32CCD18A51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9FE359A1-D393-42D2-8E46-0942FAA0BEA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9FB377D-88EE-494E-9043-E8ADECF17E8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9724EAA-3A04-4226-9360-353F3FC4C41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oogle Shape;10;p2"/>
          <p:cNvCxnSpPr/>
          <p:nvPr/>
        </p:nvCxnSpPr>
        <p:spPr>
          <a:xfrm>
            <a:off x="7007400" y="3176640"/>
            <a:ext cx="562680" cy="360"/>
          </a:xfrm>
          <a:prstGeom prst="straightConnector1">
            <a:avLst/>
          </a:prstGeom>
          <a:ln w="76200">
            <a:solidFill>
              <a:srgbClr val="B3A77D"/>
            </a:solidFill>
            <a:round/>
          </a:ln>
        </p:spPr>
      </p:cxnSp>
      <p:cxnSp>
        <p:nvCxnSpPr>
          <p:cNvPr id="12" name="Google Shape;11;p2"/>
          <p:cNvCxnSpPr/>
          <p:nvPr/>
        </p:nvCxnSpPr>
        <p:spPr>
          <a:xfrm>
            <a:off x="1575000" y="3157920"/>
            <a:ext cx="562320" cy="360"/>
          </a:xfrm>
          <a:prstGeom prst="straightConnector1">
            <a:avLst/>
          </a:prstGeom>
          <a:ln w="76200">
            <a:solidFill>
              <a:srgbClr val="B3A77D"/>
            </a:solidFill>
            <a:round/>
          </a:ln>
        </p:spPr>
      </p:cxnSp>
      <p:grpSp>
        <p:nvGrpSpPr>
          <p:cNvPr id="2" name="Google Shape;12;p2"/>
          <p:cNvGrpSpPr/>
          <p:nvPr/>
        </p:nvGrpSpPr>
        <p:grpSpPr>
          <a:xfrm>
            <a:off x="1004040" y="1021680"/>
            <a:ext cx="7136640" cy="152640"/>
            <a:chOff x="1004040" y="1021680"/>
            <a:chExt cx="7136640" cy="152640"/>
          </a:xfrm>
        </p:grpSpPr>
        <p:cxnSp>
          <p:nvCxnSpPr>
            <p:cNvPr id="3" name="Google Shape;13;p2"/>
            <p:cNvCxnSpPr/>
            <p:nvPr/>
          </p:nvCxnSpPr>
          <p:spPr>
            <a:xfrm flipH="1">
              <a:off x="1004040" y="1021680"/>
              <a:ext cx="7137000" cy="360"/>
            </a:xfrm>
            <a:prstGeom prst="straightConnector1">
              <a:avLst/>
            </a:prstGeom>
            <a:ln w="76200">
              <a:solidFill>
                <a:srgbClr val="4DB6AC"/>
              </a:solidFill>
              <a:round/>
            </a:ln>
          </p:spPr>
        </p:cxnSp>
        <p:cxnSp>
          <p:nvCxnSpPr>
            <p:cNvPr id="4" name="Google Shape;14;p2"/>
            <p:cNvCxnSpPr/>
            <p:nvPr/>
          </p:nvCxnSpPr>
          <p:spPr>
            <a:xfrm flipH="1">
              <a:off x="1004040" y="1174320"/>
              <a:ext cx="7137000" cy="360"/>
            </a:xfrm>
            <a:prstGeom prst="straightConnector1">
              <a:avLst/>
            </a:prstGeom>
            <a:ln w="9525">
              <a:solidFill>
                <a:srgbClr val="4DB6AC"/>
              </a:solidFill>
              <a:round/>
            </a:ln>
          </p:spPr>
        </p:cxnSp>
      </p:grpSp>
      <p:grpSp>
        <p:nvGrpSpPr>
          <p:cNvPr id="5" name="Google Shape;15;p2"/>
          <p:cNvGrpSpPr/>
          <p:nvPr/>
        </p:nvGrpSpPr>
        <p:grpSpPr>
          <a:xfrm>
            <a:off x="1004040" y="3969000"/>
            <a:ext cx="7136640" cy="152280"/>
            <a:chOff x="1004040" y="3969000"/>
            <a:chExt cx="7136640" cy="152280"/>
          </a:xfrm>
        </p:grpSpPr>
        <p:cxnSp>
          <p:nvCxnSpPr>
            <p:cNvPr id="6" name="Google Shape;16;p2"/>
            <p:cNvCxnSpPr/>
            <p:nvPr/>
          </p:nvCxnSpPr>
          <p:spPr>
            <a:xfrm>
              <a:off x="1004040" y="4121280"/>
              <a:ext cx="7137000" cy="360"/>
            </a:xfrm>
            <a:prstGeom prst="straightConnector1">
              <a:avLst/>
            </a:prstGeom>
            <a:ln w="76200">
              <a:solidFill>
                <a:srgbClr val="4DB6AC"/>
              </a:solidFill>
              <a:round/>
            </a:ln>
          </p:spPr>
        </p:cxnSp>
        <p:cxnSp>
          <p:nvCxnSpPr>
            <p:cNvPr id="7" name="Google Shape;17;p2"/>
            <p:cNvCxnSpPr/>
            <p:nvPr/>
          </p:nvCxnSpPr>
          <p:spPr>
            <a:xfrm>
              <a:off x="1004040" y="3969000"/>
              <a:ext cx="7137000" cy="360"/>
            </a:xfrm>
            <a:prstGeom prst="straightConnector1">
              <a:avLst/>
            </a:prstGeom>
            <a:ln w="9525">
              <a:solidFill>
                <a:srgbClr val="4DB6AC"/>
              </a:solidFill>
              <a:round/>
            </a:ln>
          </p:spPr>
        </p:cxnSp>
      </p:grp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004040" y="1751760"/>
            <a:ext cx="7136280" cy="102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62500" lnSpcReduction="19999"/>
          </a:bodyPr>
          <a:lstStyle/>
          <a:p>
            <a:pPr indent="0">
              <a:buNone/>
            </a:pPr>
            <a:r>
              <a:rPr lang="ru-RU" sz="5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92328E6-4EB9-4D30-AC88-02D4ED3629E6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6;p9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3" name="Google Shape;47;p9"/>
          <p:cNvCxnSpPr/>
          <p:nvPr/>
        </p:nvCxnSpPr>
        <p:spPr>
          <a:xfrm>
            <a:off x="5029560" y="4495320"/>
            <a:ext cx="468720" cy="360"/>
          </a:xfrm>
          <a:prstGeom prst="straightConnector1">
            <a:avLst/>
          </a:prstGeom>
          <a:ln w="19050">
            <a:solidFill>
              <a:srgbClr val="FFFFFF"/>
            </a:solidFill>
            <a:round/>
          </a:ln>
        </p:spPr>
      </p:cxn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265680" y="1039680"/>
            <a:ext cx="4044960" cy="1675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85000" lnSpcReduction="9999"/>
          </a:bodyPr>
          <a:lstStyle/>
          <a:p>
            <a:pPr indent="0">
              <a:buNone/>
            </a:pPr>
            <a:r>
              <a:rPr lang="ru-RU" sz="42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939560" y="72432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6" name="PlaceHolder 3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lt1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E217E3B-9B4F-43B2-AAC0-CA152AC086FF}" type="slidenum">
              <a:rPr lang="ru" sz="1000" b="0" u="none" strike="noStrike">
                <a:solidFill>
                  <a:schemeClr val="lt1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body"/>
          </p:nvPr>
        </p:nvSpPr>
        <p:spPr>
          <a:xfrm>
            <a:off x="311760" y="4230720"/>
            <a:ext cx="5998320" cy="598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B2CB879-216C-44C0-885A-CA72BD35155E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56;p11"/>
          <p:cNvSpPr/>
          <p:nvPr/>
        </p:nvSpPr>
        <p:spPr>
          <a:xfrm>
            <a:off x="0" y="5045760"/>
            <a:ext cx="9143640" cy="9756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48960" bIns="4896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11760" y="1305000"/>
            <a:ext cx="8520120" cy="1537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85000" lnSpcReduction="19999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13000" b="1" u="none" strike="noStrike">
                <a:solidFill>
                  <a:schemeClr val="accent3"/>
                </a:solidFill>
                <a:uFillTx/>
                <a:latin typeface="PT Sans Narrow"/>
                <a:ea typeface="PT Sans Narrow"/>
              </a:rPr>
              <a:t>xx%</a:t>
            </a:r>
            <a:endParaRPr lang="ru-RU" sz="13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11760" y="2995560"/>
            <a:ext cx="8520120" cy="1071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3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CFD0416-80F7-4AF5-AA00-F399FCE37BBF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1BAA716-5171-47C4-BD0B-CA9CF2E78DCD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2;p3"/>
          <p:cNvSpPr/>
          <p:nvPr/>
        </p:nvSpPr>
        <p:spPr>
          <a:xfrm>
            <a:off x="0" y="2571840"/>
            <a:ext cx="9143640" cy="2571120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11760" y="814680"/>
            <a:ext cx="8570880" cy="941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85000" lnSpcReduction="19999"/>
          </a:bodyPr>
          <a:lstStyle/>
          <a:p>
            <a:pPr indent="0">
              <a:buNone/>
            </a:pPr>
            <a:r>
              <a:rPr lang="ru-RU" sz="36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0" name="PlaceHolder 2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lt1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22E068-CFE0-4E56-B3B3-0A2D2544D6E1}" type="slidenum">
              <a:rPr lang="ru" sz="1000" b="0" u="none" strike="noStrike">
                <a:solidFill>
                  <a:schemeClr val="lt1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6;p4"/>
          <p:cNvSpPr/>
          <p:nvPr/>
        </p:nvSpPr>
        <p:spPr>
          <a:xfrm>
            <a:off x="0" y="5045760"/>
            <a:ext cx="9143640" cy="97560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48960" bIns="4896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77500" lnSpcReduction="19999"/>
          </a:bodyPr>
          <a:lstStyle/>
          <a:p>
            <a:pPr indent="0">
              <a:buNone/>
            </a:pPr>
            <a:r>
              <a:rPr lang="ru-RU" sz="36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11760" y="1266480"/>
            <a:ext cx="8520120" cy="3302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6BC3C05-2EE4-4304-8AC1-A96451F8DE9E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77500" lnSpcReduction="19999"/>
          </a:bodyPr>
          <a:lstStyle/>
          <a:p>
            <a:pPr indent="0">
              <a:buNone/>
            </a:pPr>
            <a:r>
              <a:rPr lang="ru-RU" sz="36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266120"/>
            <a:ext cx="3999600" cy="3302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832280" y="1266120"/>
            <a:ext cx="3999600" cy="3302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4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CD11F8C-4961-4AB7-8816-E6168E7E78F0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77500" lnSpcReduction="19999"/>
          </a:bodyPr>
          <a:lstStyle/>
          <a:p>
            <a:pPr indent="0">
              <a:buNone/>
            </a:pPr>
            <a:r>
              <a:rPr lang="ru-RU" sz="36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FBB0B80-378B-409C-84A1-5BC9AB9F19CD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555480"/>
            <a:ext cx="2807640" cy="755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62500" lnSpcReduction="19999"/>
          </a:bodyPr>
          <a:lstStyle/>
          <a:p>
            <a:pPr indent="0">
              <a:buNone/>
            </a:pPr>
            <a:r>
              <a:rPr lang="ru-RU" sz="2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11760" y="1389600"/>
            <a:ext cx="2807640" cy="3179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325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32036D3-FDC1-4634-A029-55EEF4E7B737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90320" y="526320"/>
            <a:ext cx="5613120" cy="4090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/>
          <a:p>
            <a:pPr indent="0">
              <a:buNone/>
            </a:pPr>
            <a:r>
              <a:rPr lang="ru-RU" sz="54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1E0CE3D-CAC8-48C1-8AD4-AF71559BF4F8}" type="slidenum">
              <a:rPr lang="ru" sz="1000" b="0" u="none" strike="noStrike">
                <a:solidFill>
                  <a:schemeClr val="dk2"/>
                </a:solidFill>
                <a:uFillTx/>
                <a:latin typeface="Open Sans"/>
                <a:ea typeface="Open Sans"/>
              </a:rPr>
              <a:t>‹#›</a:t>
            </a:fld>
            <a:endParaRPr lang="ru-RU" sz="1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004040" y="1751760"/>
            <a:ext cx="7136280" cy="102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" sz="40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/>
            </a:r>
            <a:br>
              <a:rPr lang="ru" sz="40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</a:br>
            <a:r>
              <a:rPr lang="ru" sz="27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Анализ </a:t>
            </a:r>
            <a:r>
              <a:rPr lang="ru" sz="2700" b="1" u="none" strike="noStrike" dirty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повести-сказки </a:t>
            </a:r>
            <a:r>
              <a:rPr lang="ru" sz="27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/>
            </a:r>
            <a:br>
              <a:rPr lang="ru" sz="27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</a:br>
            <a:r>
              <a:rPr lang="ru-RU" sz="27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А. Волкова</a:t>
            </a:r>
            <a:r>
              <a:rPr lang="ru-RU" sz="40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/>
            </a:r>
            <a:br>
              <a:rPr lang="ru-RU" sz="4000" b="1" u="none" strike="noStrike" dirty="0" smtClean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</a:br>
            <a:r>
              <a:rPr sz="4000" dirty="0"/>
              <a:t/>
            </a:r>
            <a:br>
              <a:rPr sz="4000" dirty="0"/>
            </a:br>
            <a:r>
              <a:rPr lang="ru" sz="4000" b="1" u="none" strike="noStrike" dirty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«Волшебник изумрудного города</a:t>
            </a:r>
            <a:r>
              <a:rPr lang="ru" sz="4920" b="1" u="none" strike="noStrike" dirty="0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»</a:t>
            </a:r>
            <a:endParaRPr lang="ru-RU" sz="492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2137320" y="2850120"/>
            <a:ext cx="4870080" cy="792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 algn="ctr">
              <a:buNone/>
            </a:pPr>
            <a:endParaRPr lang="ru-RU" sz="3200" b="1" u="none" strike="noStrike" dirty="0">
              <a:solidFill>
                <a:srgbClr val="FF860D"/>
              </a:solidFill>
              <a:uFillTx/>
              <a:latin typeface="Arial"/>
            </a:endParaRPr>
          </a:p>
        </p:txBody>
      </p:sp>
      <p:sp>
        <p:nvSpPr>
          <p:cNvPr id="51" name="Google Shape;68;p13"/>
          <p:cNvSpPr/>
          <p:nvPr/>
        </p:nvSpPr>
        <p:spPr>
          <a:xfrm>
            <a:off x="6496200" y="4255200"/>
            <a:ext cx="2999520" cy="82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" name="Google Shape;132;p23"/>
          <p:cNvPicPr/>
          <p:nvPr/>
        </p:nvPicPr>
        <p:blipFill>
          <a:blip r:embed="rId2"/>
          <a:srcRect l="11127" t="11595" r="9035" b="14287"/>
          <a:stretch/>
        </p:blipFill>
        <p:spPr>
          <a:xfrm>
            <a:off x="5078514" y="2775499"/>
            <a:ext cx="3784660" cy="2552768"/>
          </a:xfrm>
          <a:prstGeom prst="rect">
            <a:avLst/>
          </a:prstGeom>
          <a:ln w="0">
            <a:noFill/>
          </a:ln>
        </p:spPr>
      </p:pic>
      <p:pic>
        <p:nvPicPr>
          <p:cNvPr id="6" name="Google Shape;139;p24"/>
          <p:cNvPicPr/>
          <p:nvPr/>
        </p:nvPicPr>
        <p:blipFill>
          <a:blip r:embed="rId3"/>
          <a:stretch/>
        </p:blipFill>
        <p:spPr>
          <a:xfrm>
            <a:off x="303834" y="2773800"/>
            <a:ext cx="4774680" cy="2180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/>
          </p:nvPr>
        </p:nvSpPr>
        <p:spPr>
          <a:xfrm>
            <a:off x="113040" y="47520"/>
            <a:ext cx="8917920" cy="3302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Тотошка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—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маленький</a:t>
            </a:r>
            <a:r>
              <a:rPr lang="ru-RU" sz="1750" dirty="0">
                <a:solidFill>
                  <a:srgbClr val="000000"/>
                </a:solidFill>
                <a:latin typeface="Arial"/>
              </a:rPr>
              <a:t>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чёрный 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пёсик,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любимец</a:t>
            </a:r>
            <a:r>
              <a:rPr lang="ru-RU" sz="1750" dirty="0">
                <a:solidFill>
                  <a:srgbClr val="000000"/>
                </a:solidFill>
                <a:latin typeface="Arial"/>
              </a:rPr>
              <a:t>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Элли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, верный друг.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Гингема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злая волшебница Голубой страны. 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Заставляла жителей своей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страны –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Жевунов подчиняться, 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приносить ей 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насекомых и змей, которых они боялись. 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Наслала ураган, чтобы уничтожить род людской.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Виллина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добрая, смелая  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волшебница Желтой страны. 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Помогала Элли в её путешествии. 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Именно она осмелилась восстать против Гингемы.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Жевуны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жители Голубой страны.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Болтуны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жители Розовой страны.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Мигуны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жители Фиолетовой страны.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1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Бастинда</a:t>
            </a: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злая волшебница Фиолетовой страны. Заставляла своих подданных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85000"/>
              </a:lnSpc>
              <a:buNone/>
              <a:tabLst>
                <a:tab pos="0" algn="l"/>
              </a:tabLst>
            </a:pPr>
            <a:r>
              <a:rPr lang="ru" sz="1750" b="0" u="none" strike="noStrike" dirty="0">
                <a:solidFill>
                  <a:srgbClr val="000000"/>
                </a:solidFill>
                <a:uFillTx/>
                <a:latin typeface="Open Sans"/>
                <a:ea typeface="Open Sans"/>
              </a:rPr>
              <a:t>подчиняться её злой воле. Боялась 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воды, от которой и пострадала.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95000"/>
              </a:lnSpc>
              <a:tabLst>
                <a:tab pos="0" algn="l"/>
              </a:tabLst>
            </a:pPr>
            <a:r>
              <a:rPr lang="ru" sz="1750" b="1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Стелла</a:t>
            </a:r>
            <a:r>
              <a:rPr lang="ru" sz="1750" b="0" u="none" strike="noStrike" dirty="0" smtClean="0">
                <a:solidFill>
                  <a:srgbClr val="000000"/>
                </a:solidFill>
                <a:uFillTx/>
                <a:latin typeface="Open Sans"/>
                <a:ea typeface="Open Sans"/>
              </a:rPr>
              <a:t> – вечно молодая волшебница Розовой страны, добрая и мудрая. Помогла Элли вернуться домой и освободила Летучих Обезьян.</a:t>
            </a: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95000"/>
              </a:lnSpc>
              <a:buNone/>
              <a:tabLst>
                <a:tab pos="0" algn="l"/>
              </a:tabLst>
            </a:pPr>
            <a:endParaRPr lang="ru-RU" sz="175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73" name="Google Shape;126;p22"/>
          <p:cNvPicPr/>
          <p:nvPr/>
        </p:nvPicPr>
        <p:blipFill>
          <a:blip r:embed="rId2"/>
          <a:stretch/>
        </p:blipFill>
        <p:spPr>
          <a:xfrm>
            <a:off x="6202440" y="456308"/>
            <a:ext cx="2828520" cy="3018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/>
          </p:nvPr>
        </p:nvSpPr>
        <p:spPr>
          <a:xfrm>
            <a:off x="302040" y="639720"/>
            <a:ext cx="4012560" cy="3692520"/>
          </a:xfrm>
          <a:prstGeom prst="rect">
            <a:avLst/>
          </a:prstGeom>
          <a:solidFill>
            <a:srgbClr val="F8F6D4"/>
          </a:solidFill>
          <a:ln w="9360">
            <a:solidFill>
              <a:srgbClr val="FFFF00"/>
            </a:solidFill>
            <a:round/>
          </a:ln>
        </p:spPr>
        <p:txBody>
          <a:bodyPr lIns="91440" tIns="91440" rIns="91440" bIns="91440" anchor="t">
            <a:normAutofit fontScale="92500" lnSpcReduction="9999"/>
          </a:bodyPr>
          <a:lstStyle/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2100" b="1" u="none" strike="noStrike" dirty="0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Сказка учит верить </a:t>
            </a:r>
            <a:endParaRPr lang="ru-RU" sz="21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2100" b="1" u="none" strike="noStrike" dirty="0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в свои силы, не бояться трудностей, ценить друзей и приходить друг другу на помощь. </a:t>
            </a:r>
            <a:endParaRPr lang="ru" sz="2100" b="1" u="none" strike="noStrike" dirty="0" smtClean="0">
              <a:solidFill>
                <a:srgbClr val="000000"/>
              </a:solidFill>
              <a:highlight>
                <a:srgbClr val="F8F6D4"/>
              </a:highlight>
              <a:uFillTx/>
              <a:latin typeface="Arial"/>
              <a:ea typeface="Arial"/>
            </a:endParaRPr>
          </a:p>
          <a:p>
            <a:pPr indent="0" algn="ctr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2100" b="1" u="none" strike="noStrike" dirty="0" smtClean="0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Любые </a:t>
            </a:r>
            <a:r>
              <a:rPr lang="ru" sz="2100" b="1" u="none" strike="noStrike" dirty="0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цели достижимы, если человеком правят добрые помыслы, вера </a:t>
            </a:r>
            <a:r>
              <a:rPr lang="ru" sz="2100" b="1" u="none" strike="noStrike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в </a:t>
            </a:r>
            <a:r>
              <a:rPr lang="ru" sz="2100" b="1" u="none" strike="noStrike" smtClean="0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справедливость и </a:t>
            </a:r>
            <a:r>
              <a:rPr lang="ru" sz="2100" b="1" u="none" strike="noStrike" dirty="0" smtClean="0">
                <a:solidFill>
                  <a:srgbClr val="000000"/>
                </a:solidFill>
                <a:highlight>
                  <a:srgbClr val="F8F6D4"/>
                </a:highlight>
                <a:uFillTx/>
                <a:latin typeface="Arial"/>
                <a:ea typeface="Arial"/>
              </a:rPr>
              <a:t>терпение. </a:t>
            </a:r>
            <a:endParaRPr lang="ru-RU" sz="21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0" name="Google Shape;145;p25"/>
          <p:cNvPicPr/>
          <p:nvPr/>
        </p:nvPicPr>
        <p:blipFill>
          <a:blip r:embed="rId2"/>
          <a:stretch/>
        </p:blipFill>
        <p:spPr>
          <a:xfrm>
            <a:off x="4524480" y="639720"/>
            <a:ext cx="4266720" cy="3551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/>
          </p:nvPr>
        </p:nvSpPr>
        <p:spPr>
          <a:xfrm>
            <a:off x="444960" y="392040"/>
            <a:ext cx="5279040" cy="4359240"/>
          </a:xfrm>
          <a:prstGeom prst="rect">
            <a:avLst/>
          </a:prstGeom>
          <a:noFill/>
          <a:ln w="9360">
            <a:solidFill>
              <a:schemeClr val="lt1"/>
            </a:solidFill>
            <a:round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ru" sz="24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«Волшебник Изумрудного города» — сказочная повесть Александра Мелентьевича Волкова, написанная в 1939 году на основе сказки американского писателя Лаймена Фрэнка Баума «Удивительный волшебник из страны Оз».</a:t>
            </a: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3" name="Google Shape;74;p14"/>
          <p:cNvPicPr/>
          <p:nvPr/>
        </p:nvPicPr>
        <p:blipFill>
          <a:blip r:embed="rId2"/>
          <a:srcRect b="13629"/>
          <a:stretch/>
        </p:blipFill>
        <p:spPr>
          <a:xfrm>
            <a:off x="5724360" y="610200"/>
            <a:ext cx="3114360" cy="392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/>
          </p:nvPr>
        </p:nvSpPr>
        <p:spPr>
          <a:xfrm>
            <a:off x="568800" y="504720"/>
            <a:ext cx="4440960" cy="3302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ru" sz="24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Темой произведения являются приключения девочки Элли и ее собачки Тотошки, которых ураганом занесло в волшебную страну. Там, преодолевая препятствия на пути к возвращению домой, Элли обретает новых друзей.</a:t>
            </a:r>
            <a:endParaRPr lang="ru-RU" sz="2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5" name="Google Shape;80;p15"/>
          <p:cNvPicPr/>
          <p:nvPr/>
        </p:nvPicPr>
        <p:blipFill>
          <a:blip r:embed="rId2"/>
          <a:stretch/>
        </p:blipFill>
        <p:spPr>
          <a:xfrm>
            <a:off x="5591160" y="547560"/>
            <a:ext cx="3123360" cy="4047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/>
          </p:nvPr>
        </p:nvSpPr>
        <p:spPr>
          <a:xfrm>
            <a:off x="57240" y="200160"/>
            <a:ext cx="9029520" cy="4492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15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lang="ru" sz="20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Сказка "Волшебник Изумрудного города" начинается с того, что девочка Элли и ее собака Тотошка попадают в ураган, который уносит их  фургон в волшебную страну. Фургон упал прямо на злую колдунью Гингему и убил ее. Элли стала искать способ отправиться </a:t>
            </a:r>
            <a:r>
              <a:rPr lang="ru" sz="2000" b="0" u="none" strike="noStrike" dirty="0" smtClean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домой, </a:t>
            </a:r>
            <a:r>
              <a:rPr lang="ru" sz="20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и они вместе с Тотошкой пошли по дороге из желтого кирпича в Изумрудный город. Они знакомятся со Страшилой, Железным дровосеком и Трусливым львом. Когда друзья все вместе приходят к волшебнику Гудвину, он отправляет их одолеть Бастинду. Сначала Элли попадает в плен, но Бастинду удается убить, облив водой. Тогда Гудвин исполняет три желания Страшилы, Льва и Дровосека, а вместе с Элли он планирует отправиться домой на воздушном шаре. Но получается так, что Гудвин улетает один, а Волшебница Стелла отправляет девочку домой при помощи волшебных башмачков колдуньи.</a:t>
            </a:r>
            <a:endParaRPr lang="ru-RU" sz="20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-1263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3040" b="1" u="none" strike="noStrike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Элли</a:t>
            </a:r>
            <a:endParaRPr lang="ru-RU" sz="30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11760" y="438120"/>
            <a:ext cx="5717520" cy="4130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155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Verdana"/>
                <a:ea typeface="Verdana"/>
              </a:rPr>
              <a:t>«У Элли было много забот. Она помогала матери по хозяйству, а отец учил её читать, писать и считать, потому что школа находилась далеко, а девочка была ещё слишком мала, чтобы ходить туда каждый день».</a:t>
            </a:r>
            <a:endParaRPr lang="ru-RU" sz="155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175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Элли смелая, любящая и заботливая. Не думая о себе, она спасает песика Тотошку, когда он, </a:t>
            </a:r>
            <a:r>
              <a:rPr lang="ru" sz="155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Verdana"/>
                <a:ea typeface="Verdana"/>
              </a:rPr>
              <a:t>«перепуганный рёвом бури и беспрестанными раскатами грома, убежал в домик и спрятался там под кровать, в самый дальний угол. Элли не захотела оставлять своего любимца одного и бросилась за ним в фургон».</a:t>
            </a:r>
            <a:r>
              <a:rPr lang="ru" sz="175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 </a:t>
            </a:r>
            <a:endParaRPr lang="ru-RU" sz="175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175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Элли скромна, рассудительна, так, например, она берет у жевунов только самое необходимое - хлеб и воду, несмотря на возможность взять больше. </a:t>
            </a:r>
            <a:endParaRPr lang="ru-RU" sz="175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9" name="Google Shape;92;p17"/>
          <p:cNvPicPr/>
          <p:nvPr/>
        </p:nvPicPr>
        <p:blipFill>
          <a:blip r:embed="rId2"/>
          <a:stretch/>
        </p:blipFill>
        <p:spPr>
          <a:xfrm>
            <a:off x="6029280" y="581040"/>
            <a:ext cx="3009600" cy="3876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11760" y="-9792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3600" b="1" u="none" strike="noStrike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Страшила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11760" y="514800"/>
            <a:ext cx="5829120" cy="4628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16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Первый друг Элли – Страшила. Он  считает себя глупым и хочет попросить у волшебника Изумрудного города мозги. Но на самом деле он умен. Например, Страшила придумал сделать мост через пропасть, по которому герои смогли убежать от опасности, а потом предложил его сломать, чтобы преследователи </a:t>
            </a:r>
            <a:r>
              <a:rPr lang="ru" sz="1600" b="0" u="none" strike="noStrike" dirty="0" smtClean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– тигры -  </a:t>
            </a:r>
            <a:r>
              <a:rPr lang="ru" sz="16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провалились в овраг.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16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“Около изгороди стоял длинный шест, на нем торчало соломенное чучело – отгонять птиц. Голова чучела была сделана из мешочка, набитого соломой, с нарисованными на нем глазами и ртом, так что получалось смешное человеческое лицо. Чучело было одето в поношенный голубой кафтан, кое-где из прорех кафтана торчала солома. На голове была старая, потертая шляпа, с которой были срезаны бубенчики, на ногах – старые голубые ботфорты, какие носили мужчины в этой стране.”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endParaRPr lang="ru-RU" sz="225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2" name="Google Shape;99;p18"/>
          <p:cNvPicPr/>
          <p:nvPr/>
        </p:nvPicPr>
        <p:blipFill>
          <a:blip r:embed="rId2"/>
          <a:stretch/>
        </p:blipFill>
        <p:spPr>
          <a:xfrm>
            <a:off x="6200640" y="447480"/>
            <a:ext cx="2800080" cy="424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16360" y="-8568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3600" b="1" u="none" strike="noStrike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Железный Дровосек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33200" y="552240"/>
            <a:ext cx="5991120" cy="4362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17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Железный дровосек – второй друг Элли. Он считает себя бессердечным и собирается попросить волшебника Изумрудного города о том, чтобы тот дал ему сердце. Однако этот «бессердечный» человек проявляет сочувствие и сострадание к своим друзьям. Он очень чувствительный, даже может заплакать. </a:t>
            </a:r>
            <a:endParaRPr lang="ru-RU" sz="1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17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«Вы знаете, у меня нет сердца, но я всегда стараюсь помочь в беде слабому, будь это даже простая мышь».</a:t>
            </a:r>
            <a:endParaRPr lang="ru-RU" sz="1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r>
              <a:rPr lang="ru" sz="17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“У надрубленного дерева с высоко поднятым топором в руках стоял человек, целиком сделанный из железа. Голова его, руки и ноги были прикреплены к железному туловищу на шарнирах; на голове вместо шапки была медная воронка, галстук на шее был железный. Человек стоял неподвижно, с широко раскрытыми глазами.”</a:t>
            </a:r>
            <a:endParaRPr lang="ru-RU" sz="17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5" name="Google Shape;106;p19"/>
          <p:cNvPicPr/>
          <p:nvPr/>
        </p:nvPicPr>
        <p:blipFill>
          <a:blip r:embed="rId2"/>
          <a:stretch/>
        </p:blipFill>
        <p:spPr>
          <a:xfrm>
            <a:off x="6248520" y="466560"/>
            <a:ext cx="2742840" cy="4133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45160" y="-17136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3600" b="1" u="none" strike="noStrike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Трусливый лев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76320" y="540000"/>
            <a:ext cx="6362280" cy="429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17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Трусливый Лев – третий друг Элли, он «ищет» храбрость, но его поступки подтверждают то, что он и так по – настоящему смел. Лев перенес своих друзей через пропасть, спасая их от саблезубых тигров. Во время переправы через реку он тащил на себе плот, плывя в холодной воде, а представители семейства кошачьих боятся воды. Лев перепрыгнул глубокий ров, напугал саблезубых тигров, громко рыча.</a:t>
            </a:r>
            <a:endParaRPr lang="ru-RU" sz="1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1700" b="0" u="none" strike="noStrike">
                <a:solidFill>
                  <a:srgbClr val="000000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«На дорогу выскочил огромный Лев. Одним ударом он подбросил Страшилу в воздух; тот полетел кувырком и упал на краю дороги, распластавшись, как тряпка. Лев ударил Железного Дровосека лапой, но когти заскрипели по железу, а Дровосек от толчка сел, и воронка слетела у него с головы. Крохотный Тотошка смело бросился на врага. Громадный зверь разинул пасть, чтобы проглотить собачку, но Элли смело выбежала вперёд и загородила собой Тотошку».</a:t>
            </a:r>
            <a:endParaRPr lang="ru-RU" sz="1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8" name="Google Shape;113;p20"/>
          <p:cNvPicPr/>
          <p:nvPr/>
        </p:nvPicPr>
        <p:blipFill>
          <a:blip r:embed="rId2"/>
          <a:stretch/>
        </p:blipFill>
        <p:spPr>
          <a:xfrm>
            <a:off x="6391440" y="495360"/>
            <a:ext cx="2695320" cy="4161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11760" y="0"/>
            <a:ext cx="8520120" cy="707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" sz="3600" b="1" u="none" strike="noStrike">
                <a:solidFill>
                  <a:schemeClr val="accent1"/>
                </a:solidFill>
                <a:uFillTx/>
                <a:latin typeface="PT Sans Narrow"/>
                <a:ea typeface="PT Sans Narrow"/>
              </a:rPr>
              <a:t>Волшебник Изумрудного города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228600" y="523800"/>
            <a:ext cx="5876640" cy="4419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ru" sz="15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Как и Элли, ураган унес Джеймса Гудвина, циркового фокусника в Волшебную страну. Когда воздушный шар приземлился, жители Волшебной страны приняли Гудвина за волшебника. И он согласился с этим. Личность Гудвина неоднозначна и противоречива. Будучи ловким и умным человеком, выдумщиком и добряком, он выбирает для себя роль Великого и Ужасного правителя Изумрудного города. Видимо, для подтверждения величия и внушения </a:t>
            </a:r>
            <a:r>
              <a:rPr lang="ru" sz="1500" b="0" u="none" strike="noStrike" dirty="0" smtClean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ужаса </a:t>
            </a:r>
            <a:r>
              <a:rPr lang="ru" sz="15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Гудвин предстает для читателей в разных образах, пряча свое истинное лицо. </a:t>
            </a:r>
            <a:r>
              <a:rPr lang="ru" sz="1500" b="0" u="none" strike="noStrike" dirty="0" smtClean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Как </a:t>
            </a:r>
            <a:r>
              <a:rPr lang="ru" sz="1500" b="0" u="none" strike="noStrike" dirty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и положено Волшебнику, Гудвин решил построить Изумрудный город. Строительного материала не хватало, Гудвин заменил изумруды простым стеклом и, чтобы тайна не раскрылась, обязал всех жителей и посетителей Изумрудного города носить зеленые очки, чтобы «не повредить глаза ослепительным сверканием Изумрудного города</a:t>
            </a:r>
            <a:r>
              <a:rPr lang="ru" sz="1500" b="0" u="none" strike="noStrike" dirty="0" smtClean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». </a:t>
            </a:r>
            <a:r>
              <a:rPr lang="ru-RU" sz="1500" b="0" u="none" strike="noStrike" dirty="0" smtClean="0">
                <a:solidFill>
                  <a:srgbClr val="000000"/>
                </a:solidFill>
                <a:highlight>
                  <a:srgbClr val="FFFFFF"/>
                </a:highlight>
                <a:uFillTx/>
                <a:latin typeface="Roboto"/>
                <a:ea typeface="Roboto"/>
              </a:rPr>
              <a:t>И только после разоблачения он показывается с положительной стороны, помогая друзьям в их приключениях</a:t>
            </a:r>
            <a:endParaRPr lang="ru-RU" sz="15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71" name="Google Shape;120;p21"/>
          <p:cNvPicPr/>
          <p:nvPr/>
        </p:nvPicPr>
        <p:blipFill>
          <a:blip r:embed="rId2"/>
          <a:stretch/>
        </p:blipFill>
        <p:spPr>
          <a:xfrm>
            <a:off x="6048360" y="866880"/>
            <a:ext cx="2933280" cy="3571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1083</Words>
  <Application>Microsoft Office PowerPoint</Application>
  <PresentationFormat>Экран (16:9)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11</vt:i4>
      </vt:variant>
    </vt:vector>
  </HeadingPairs>
  <TitlesOfParts>
    <vt:vector size="30" baseType="lpstr">
      <vt:lpstr>Arial</vt:lpstr>
      <vt:lpstr>Open Sans</vt:lpstr>
      <vt:lpstr>PT Sans Narrow</vt:lpstr>
      <vt:lpstr>Roboto</vt:lpstr>
      <vt:lpstr>Symbol</vt:lpstr>
      <vt:lpstr>Times New Roman</vt:lpstr>
      <vt:lpstr>Verdana</vt:lpstr>
      <vt:lpstr>Wingdings</vt:lpstr>
      <vt:lpstr>Tropic</vt:lpstr>
      <vt:lpstr>Tropic</vt:lpstr>
      <vt:lpstr>Tropic</vt:lpstr>
      <vt:lpstr>Tropic</vt:lpstr>
      <vt:lpstr>Tropic</vt:lpstr>
      <vt:lpstr>Tropic</vt:lpstr>
      <vt:lpstr>Tropic</vt:lpstr>
      <vt:lpstr>Tropic</vt:lpstr>
      <vt:lpstr>Tropic</vt:lpstr>
      <vt:lpstr>Tropic</vt:lpstr>
      <vt:lpstr>Tropic</vt:lpstr>
      <vt:lpstr> Анализ повести-сказки  А. Волкова  «Волшебник изумрудного города»</vt:lpstr>
      <vt:lpstr>Презентация PowerPoint</vt:lpstr>
      <vt:lpstr>Презентация PowerPoint</vt:lpstr>
      <vt:lpstr>Презентация PowerPoint</vt:lpstr>
      <vt:lpstr>Элли</vt:lpstr>
      <vt:lpstr>Страшила</vt:lpstr>
      <vt:lpstr>Железный Дровосек</vt:lpstr>
      <vt:lpstr>Трусливый лев</vt:lpstr>
      <vt:lpstr>Волшебник Изумрудного города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повести-сказки  «Волшебник изумрудного города»</dc:title>
  <dc:subject/>
  <dc:creator/>
  <dc:description/>
  <cp:lastModifiedBy>Boroda</cp:lastModifiedBy>
  <cp:revision>9</cp:revision>
  <dcterms:modified xsi:type="dcterms:W3CDTF">2025-11-22T12:20:12Z</dcterms:modified>
  <dc:language>ru-RU</dc:language>
</cp:coreProperties>
</file>