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8" r:id="rId12"/>
    <p:sldId id="269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3D023-84DF-4FBA-A831-509B1371EFFC}" type="datetimeFigureOut">
              <a:rPr lang="ru-RU" smtClean="0"/>
              <a:t>04.03.2015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F7A32-8E33-4186-A29D-C9C83CBFB3E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305D148-0F74-46D9-A16B-9CF9E7B0FEDF}" type="slidenum">
              <a:rPr lang="ru-RU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>
                <a:latin typeface="Arial" charset="0"/>
                <a:cs typeface="Arial" charset="0"/>
              </a:rPr>
              <a:t>Саша</a:t>
            </a:r>
            <a:endParaRPr 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5"/>
            <a:ext cx="8640960" cy="3195786"/>
          </a:xfrm>
        </p:spPr>
        <p:txBody>
          <a:bodyPr>
            <a:normAutofit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ТЕХНОЛОГИЯ ПРОБЛЕМНО- ДИАЛОГИЧЕСКОГО ОБУЧЕНИЯ</a:t>
            </a:r>
            <a:endParaRPr lang="ru-RU" dirty="0"/>
          </a:p>
        </p:txBody>
      </p:sp>
      <p:pic>
        <p:nvPicPr>
          <p:cNvPr id="4" name="Содержимое 9" descr="schoolboy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140968"/>
            <a:ext cx="2260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Цель: научить самостоятельно решать проблемы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Средство: открывать знания вместе с детьми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57200" y="1357299"/>
            <a:ext cx="4040188" cy="64294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Традиционный урок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Тема: «Сегодня мы изучаем….»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Проблемно-диалогический</a:t>
            </a:r>
            <a:r>
              <a:rPr lang="ru-RU" dirty="0" smtClean="0"/>
              <a:t> урок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Постановка проблемы: «С одной стороны,…, с другой стороны,…» «Что удивляет? В чем затруднение?...» «Какой возникает вопрос? Что надо узнать?...»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800" dirty="0" smtClean="0"/>
              <a:t>: научить самостоятельно решать проблемы</a:t>
            </a:r>
            <a:br>
              <a:rPr lang="ru-RU" sz="2800" dirty="0" smtClean="0"/>
            </a:br>
            <a:r>
              <a:rPr lang="ru-RU" sz="2800" dirty="0" smtClean="0"/>
              <a:t>Средство: открывать знания вместе с детьми</a:t>
            </a:r>
            <a:endParaRPr lang="ru-RU" sz="2800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57200" y="1357299"/>
            <a:ext cx="4040188" cy="64294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Традиционный</a:t>
            </a:r>
            <a:r>
              <a:rPr lang="ru-RU" dirty="0" smtClean="0"/>
              <a:t> урок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2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Объяснение учителя:</a:t>
            </a:r>
          </a:p>
          <a:p>
            <a:pPr marL="457200" indent="-45720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«Итак , слушайте внимательно…..»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Заучивание материала:</a:t>
            </a:r>
          </a:p>
          <a:p>
            <a:pPr marL="457200" indent="-45720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«Выучи….», «Перескажи, повтори….»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Проблемно-диалогический</a:t>
            </a:r>
            <a:r>
              <a:rPr lang="ru-RU" dirty="0" smtClean="0"/>
              <a:t> урок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2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Поиск и нахождение решения:</a:t>
            </a:r>
          </a:p>
          <a:p>
            <a:pPr marL="457200" indent="-45720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 Определите сами….»,  «Сделайте вывод…», «Как мы можем ответить на наш вопрос»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Создание продукта:</a:t>
            </a:r>
          </a:p>
          <a:p>
            <a:pPr marL="457200" indent="-45720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«Придумай схему….»</a:t>
            </a:r>
          </a:p>
          <a:p>
            <a:pPr marL="457200" indent="-45720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«Зарифмуй  правило…»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indent="432000" algn="just">
              <a:lnSpc>
                <a:spcPct val="160000"/>
              </a:lnSpc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Проблемно-диалогическая технология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дает развернутый ответ на вопрос, как учить, чтобы ученики ставили и решали проблемы. В словосочетании «проблемный диалог» первое слово означает, что на уроке изучения нового материала должны быть проработаны два звена: постановка учебной проблемы и поиск ее решения.</a:t>
            </a:r>
          </a:p>
          <a:p>
            <a:pPr lvl="0" indent="432000" algn="just">
              <a:lnSpc>
                <a:spcPct val="160000"/>
              </a:lnSpc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Постановка проблемы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– это этап формулирования темы урока или вопроса для исследования.</a:t>
            </a:r>
          </a:p>
          <a:p>
            <a:pPr indent="432000" algn="just">
              <a:lnSpc>
                <a:spcPct val="160000"/>
              </a:lnSpc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Поиск решения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– этап формулирования нового знания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332656"/>
            <a:ext cx="8507288" cy="5793507"/>
          </a:xfrm>
        </p:spPr>
        <p:txBody>
          <a:bodyPr/>
          <a:lstStyle/>
          <a:p>
            <a:pPr indent="432000" algn="just">
              <a:lnSpc>
                <a:spcPct val="150000"/>
              </a:lnSpc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Слово «диалог» означает, что постановку проблемы и поиск решения ученики осуществляют в ходе специально выстроенного учителем диалога. Различают два вида диалога: побуждающий и подводящий.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http://cs403330.vk.me/v403330754/37e4/rA053dgD9w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573016"/>
            <a:ext cx="3784947" cy="24439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92500" lnSpcReduction="10000"/>
          </a:bodyPr>
          <a:lstStyle/>
          <a:p>
            <a:pPr lvl="0" indent="432000" algn="just">
              <a:lnSpc>
                <a:spcPct val="150000"/>
              </a:lnSpc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Побуждающий диалог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состоит из отдельных стимулирующих реплик, которые помогают ученику работать по-настоящему творчески. На этапе постановки проблемы этот диалог применяется для того, чтобы ученики осознали противоречие, заложенное в проблемной ситуации, и сформулировали проблему. На этапе поиска решения учитель побуждает учеников выдвинуть и проверить гипотезы, т.е. обеспечивает «открытие» знаний путем проб и ошибок.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indent="432000" algn="just">
              <a:lnSpc>
                <a:spcPct val="150000"/>
              </a:lnSpc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Подводящий диалог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представляет собой систему вопросов и заданий, которая активизирует и, соответственно, развивает логическое мышление учеников. На этапе постановки проблемы учитель пошагово подводит учеников к формулированию темы. На этапе поиска решения он выстраивает логическую цепочку умозаключений, ведущих к новому знанию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92500" lnSpcReduction="10000"/>
          </a:bodyPr>
          <a:lstStyle/>
          <a:p>
            <a:pPr indent="432000" algn="just">
              <a:lnSpc>
                <a:spcPct val="150000"/>
              </a:lnSpc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Таким образом,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проблемно-диалогическое обучение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это тип обучения, обеспечивающий творческое усвоение знаний учащимися посредством специально организованного учителем диалога. Учитель сначала в побуждающем или подводящем диалоге помогает ученикам поставить учебную проблему, т.е. сформулировать тему урока или вопрос для исследования, тем самым вызывая у школьников интерес к новому материалу, формируя познавательную мотивацию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Autofit/>
          </a:bodyPr>
          <a:lstStyle/>
          <a:p>
            <a:pPr indent="432000" algn="just">
              <a:lnSpc>
                <a:spcPct val="150000"/>
              </a:lnSpc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Затем посредством побуждающего или подводящего диалога учитель организует поиск решения, или «открытие» нового знания. При этом достигается подлинное понимание учениками материала, ибо нельзя не понимать то, до чего додумался сам.</a:t>
            </a:r>
          </a:p>
          <a:p>
            <a:pPr indent="432000" algn="just">
              <a:lnSpc>
                <a:spcPct val="150000"/>
              </a:lnSpc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отличие от этого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традиционное обучение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это тип обучения, обеспечивающий репродуктивное усвоение знаний, умений и навыков.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Классификация методов обучения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2845" y="1600200"/>
          <a:ext cx="8786875" cy="453390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757375"/>
                <a:gridCol w="1757375"/>
                <a:gridCol w="1757375"/>
                <a:gridCol w="1757375"/>
                <a:gridCol w="1757375"/>
              </a:tblGrid>
              <a:tr h="13335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baseline="0" dirty="0" smtClean="0"/>
                        <a:t>Методы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baseline="0" dirty="0" smtClean="0"/>
                        <a:t>Проблемно - диалогические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baseline="0" dirty="0" smtClean="0"/>
                        <a:t>Традиционные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333509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baseline="0" dirty="0" smtClean="0"/>
                        <a:t>постановки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проблемы</a:t>
                      </a:r>
                    </a:p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baseline="0" dirty="0" smtClean="0"/>
                        <a:t>побуждающий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от проблемной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ситуации диалог</a:t>
                      </a:r>
                    </a:p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baseline="0" dirty="0" smtClean="0"/>
                        <a:t>подводящий к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теме диалог</a:t>
                      </a:r>
                    </a:p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baseline="0" dirty="0" smtClean="0"/>
                        <a:t>сообщение темы с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мотивирующим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приемом</a:t>
                      </a:r>
                    </a:p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baseline="0" dirty="0" smtClean="0"/>
                        <a:t>сообщение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темы</a:t>
                      </a:r>
                    </a:p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33509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baseline="0" dirty="0" smtClean="0"/>
                        <a:t>поиска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решения</a:t>
                      </a:r>
                    </a:p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baseline="0" dirty="0" smtClean="0"/>
                        <a:t>побуждающий к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выдвижению и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проверке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гипотез диалог</a:t>
                      </a:r>
                    </a:p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baseline="0" dirty="0" smtClean="0"/>
                        <a:t>подводящий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от проблемы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диалог</a:t>
                      </a:r>
                    </a:p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baseline="0" dirty="0" smtClean="0"/>
                        <a:t>подводящий без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проблемы диалог</a:t>
                      </a:r>
                    </a:p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baseline="0" dirty="0" smtClean="0"/>
                        <a:t>сообщение</a:t>
                      </a:r>
                    </a:p>
                    <a:p>
                      <a:pPr algn="ctr"/>
                      <a:r>
                        <a:rPr lang="ru-RU" sz="1800" kern="1200" baseline="0" dirty="0" smtClean="0"/>
                        <a:t>знаний</a:t>
                      </a:r>
                    </a:p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0334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МЕТОДЫ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ПОСТАНОВКИ УЧЕБНОЙ ПРОБЛЕМЫ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432000"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Побуждающий от проблемной ситуации диалог представляет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собой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сочетание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приема создания проблемной ситуации и специальных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вопросов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стимулирующих учеников к осознанию противоречия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формулированию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учебной проблемы. Поскольку проблемные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ситуации создаются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разных противоречиях, каждой из них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соответствует</a:t>
            </a:r>
            <a:r>
              <a:rPr lang="ru-RU" sz="2800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определенное побуждение к осознанию противоречия.</a:t>
            </a:r>
          </a:p>
          <a:p>
            <a:pPr algn="just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5983311"/>
          </a:xfrm>
        </p:spPr>
        <p:txBody>
          <a:bodyPr>
            <a:normAutofit fontScale="92500" lnSpcReduction="10000"/>
          </a:bodyPr>
          <a:lstStyle/>
          <a:p>
            <a:pPr indent="432000" algn="just">
              <a:lnSpc>
                <a:spcPct val="150000"/>
              </a:lnSpc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Подводящий к теме диалог представляет собой систему вопросов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заданий, обеспечивающих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формулирование темы урока учениками.</a:t>
            </a:r>
          </a:p>
          <a:p>
            <a:pPr indent="432000" algn="just">
              <a:lnSpc>
                <a:spcPct val="150000"/>
              </a:lnSpc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Вопросы и задания могут различаться по характеру и степени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трудности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но должны быть посильными для учеников. Последний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вопрос содержит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обобщение и позволяет ученикам сформулировать тему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урока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По ходу диалога необходимо обеспечивать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безоценочное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принятие ошибочных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ответов учащихся.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5386622-C29E-44A1-B5CD-7EB5717F7404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0"/>
            <a:ext cx="8640763" cy="1268413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Примерный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алгоритм при подготовке проблемно-диалогического уро</a:t>
            </a:r>
            <a:r>
              <a:rPr lang="ru-RU" sz="3200" dirty="0" smtClean="0"/>
              <a:t>ка</a:t>
            </a:r>
            <a:endParaRPr lang="ru-RU" sz="3200" b="1" i="1" dirty="0" smtClean="0">
              <a:solidFill>
                <a:srgbClr val="FF0000"/>
              </a:solidFill>
            </a:endParaRPr>
          </a:p>
        </p:txBody>
      </p:sp>
      <p:sp>
        <p:nvSpPr>
          <p:cNvPr id="370691" name="Text Box 3"/>
          <p:cNvSpPr txBox="1">
            <a:spLocks noChangeArrowheads="1"/>
          </p:cNvSpPr>
          <p:nvPr/>
        </p:nvSpPr>
        <p:spPr bwMode="auto">
          <a:xfrm>
            <a:off x="179388" y="1268413"/>
            <a:ext cx="8588375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1.Отобрать </a:t>
            </a:r>
            <a:r>
              <a:rPr lang="ru-RU" sz="2400" b="1" dirty="0">
                <a:solidFill>
                  <a:srgbClr val="2703DD"/>
                </a:solidFill>
                <a:latin typeface="Times New Roman" pitchFamily="18" charset="0"/>
                <a:cs typeface="Times New Roman" pitchFamily="18" charset="0"/>
              </a:rPr>
              <a:t>минимум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>
                <a:solidFill>
                  <a:srgbClr val="2B03F5"/>
                </a:solidFill>
                <a:latin typeface="Times New Roman" pitchFamily="18" charset="0"/>
                <a:cs typeface="Times New Roman" pitchFamily="18" charset="0"/>
              </a:rPr>
              <a:t>новые знания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данного урока</a:t>
            </a:r>
          </a:p>
          <a:p>
            <a:pPr>
              <a:spcBef>
                <a:spcPct val="5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Поставить </a:t>
            </a:r>
            <a:r>
              <a:rPr lang="ru-RU" sz="2400" b="1" dirty="0">
                <a:solidFill>
                  <a:srgbClr val="2703DD"/>
                </a:solidFill>
                <a:latin typeface="Times New Roman" pitchFamily="18" charset="0"/>
                <a:cs typeface="Times New Roman" pitchFamily="18" charset="0"/>
              </a:rPr>
              <a:t>цели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урока – каким действиям по работе с новым знанием будем обучать (развитие предметных умений)</a:t>
            </a:r>
          </a:p>
          <a:p>
            <a:pPr>
              <a:spcBef>
                <a:spcPct val="5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3.Спроектировать постановку </a:t>
            </a:r>
            <a:r>
              <a:rPr lang="ru-RU" sz="2400" b="1" dirty="0">
                <a:solidFill>
                  <a:srgbClr val="2703DD"/>
                </a:solidFill>
                <a:latin typeface="Times New Roman" pitchFamily="18" charset="0"/>
                <a:cs typeface="Times New Roman" pitchFamily="18" charset="0"/>
              </a:rPr>
              <a:t>проблемы: </a:t>
            </a:r>
            <a:r>
              <a:rPr lang="ru-RU" sz="2400" i="1" dirty="0">
                <a:solidFill>
                  <a:srgbClr val="2703DD"/>
                </a:solidFill>
                <a:latin typeface="Times New Roman" pitchFamily="18" charset="0"/>
                <a:cs typeface="Times New Roman" pitchFamily="18" charset="0"/>
              </a:rPr>
              <a:t>цели, вопроса, темы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урока (+версии решения)</a:t>
            </a:r>
          </a:p>
          <a:p>
            <a:pPr>
              <a:spcBef>
                <a:spcPct val="5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4.Наметить </a:t>
            </a:r>
            <a:r>
              <a:rPr lang="ru-RU" sz="2400" b="1" dirty="0">
                <a:solidFill>
                  <a:srgbClr val="2703DD"/>
                </a:solidFill>
                <a:latin typeface="Times New Roman" pitchFamily="18" charset="0"/>
                <a:cs typeface="Times New Roman" pitchFamily="18" charset="0"/>
              </a:rPr>
              <a:t>актуализацию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знаний, которые нужны для решения проблемы и планирование поиска решения.</a:t>
            </a:r>
          </a:p>
          <a:p>
            <a:pPr>
              <a:spcBef>
                <a:spcPct val="5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5.Обозначить шаги </a:t>
            </a:r>
            <a:r>
              <a:rPr lang="ru-RU" sz="2400" b="1" dirty="0">
                <a:solidFill>
                  <a:srgbClr val="2703DD"/>
                </a:solidFill>
                <a:latin typeface="Times New Roman" pitchFamily="18" charset="0"/>
                <a:cs typeface="Times New Roman" pitchFamily="18" charset="0"/>
              </a:rPr>
              <a:t>поиска решения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проблемы: какие знания и как ученики смогут открыть сами.</a:t>
            </a:r>
          </a:p>
          <a:p>
            <a:pPr>
              <a:spcBef>
                <a:spcPct val="5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6.Спланировать </a:t>
            </a:r>
            <a:r>
              <a:rPr lang="ru-RU" sz="2400" b="1" dirty="0">
                <a:solidFill>
                  <a:srgbClr val="2703DD"/>
                </a:solidFill>
                <a:latin typeface="Times New Roman" pitchFamily="18" charset="0"/>
                <a:cs typeface="Times New Roman" pitchFamily="18" charset="0"/>
              </a:rPr>
              <a:t>выражение решения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проблемы </a:t>
            </a:r>
          </a:p>
          <a:p>
            <a:pPr>
              <a:spcBef>
                <a:spcPct val="5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7. Подготовить задания на </a:t>
            </a:r>
            <a:r>
              <a:rPr lang="ru-RU" sz="2400" b="1" dirty="0">
                <a:solidFill>
                  <a:srgbClr val="2B03F5"/>
                </a:solidFill>
                <a:latin typeface="Times New Roman" pitchFamily="18" charset="0"/>
                <a:cs typeface="Times New Roman" pitchFamily="18" charset="0"/>
              </a:rPr>
              <a:t>применение нового знания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0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0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0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0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0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0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0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0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0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0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0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0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430</Words>
  <Application>Microsoft Office PowerPoint</Application>
  <PresentationFormat>Экран (4:3)</PresentationFormat>
  <Paragraphs>71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ТЕХНОЛОГИЯ ПРОБЛЕМНО- ДИАЛОГИЧЕСКОГО ОБУЧЕНИЯ</vt:lpstr>
      <vt:lpstr>Цель: научить самостоятельно решать проблемы Средство: открывать знания вместе с детьми</vt:lpstr>
      <vt:lpstr>Цель: научить самостоятельно решать проблемы Средство: открывать знания вместе с детьми</vt:lpstr>
      <vt:lpstr>Слайд 4</vt:lpstr>
      <vt:lpstr>Слайд 5</vt:lpstr>
      <vt:lpstr>Слайд 6</vt:lpstr>
      <vt:lpstr>Слайд 7</vt:lpstr>
      <vt:lpstr>Слайд 8</vt:lpstr>
      <vt:lpstr>Слайд 9</vt:lpstr>
      <vt:lpstr>Классификация методов обучения </vt:lpstr>
      <vt:lpstr>  МЕТОДЫ ПОСТАНОВКИ УЧЕБНОЙ ПРОБЛЕМЫ </vt:lpstr>
      <vt:lpstr>Слайд 12</vt:lpstr>
      <vt:lpstr>Примерный алгоритм при подготовке проблемно-диалогического урока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ПРОБЛЕМНО- ДИАЛОГИЧЕСКОГО ОБУЧЕНИЯ</dc:title>
  <cp:lastModifiedBy>мм</cp:lastModifiedBy>
  <cp:revision>24</cp:revision>
  <dcterms:modified xsi:type="dcterms:W3CDTF">2015-03-04T07:28:00Z</dcterms:modified>
</cp:coreProperties>
</file>