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56" r:id="rId3"/>
    <p:sldId id="257" r:id="rId4"/>
    <p:sldId id="258" r:id="rId5"/>
    <p:sldId id="280" r:id="rId6"/>
    <p:sldId id="274" r:id="rId7"/>
    <p:sldId id="276" r:id="rId8"/>
    <p:sldId id="277" r:id="rId9"/>
    <p:sldId id="278" r:id="rId10"/>
    <p:sldId id="279" r:id="rId11"/>
    <p:sldId id="281" r:id="rId12"/>
    <p:sldId id="282" r:id="rId13"/>
    <p:sldId id="273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5D09"/>
    <a:srgbClr val="E95E33"/>
    <a:srgbClr val="F28308"/>
    <a:srgbClr val="E56709"/>
    <a:srgbClr val="E14F0D"/>
    <a:srgbClr val="E3390B"/>
    <a:srgbClr val="2D828B"/>
    <a:srgbClr val="3292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07" autoAdjust="0"/>
    <p:restoredTop sz="94660"/>
  </p:normalViewPr>
  <p:slideViewPr>
    <p:cSldViewPr>
      <p:cViewPr varScale="1">
        <p:scale>
          <a:sx n="74" d="100"/>
          <a:sy n="74" d="100"/>
        </p:scale>
        <p:origin x="132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1928802"/>
            <a:ext cx="9144000" cy="2357454"/>
          </a:xfrm>
          <a:prstGeom prst="rect">
            <a:avLst/>
          </a:prstGeom>
          <a:solidFill>
            <a:srgbClr val="E55D09"/>
          </a:solidFill>
          <a:ln cmpd="tri">
            <a:noFill/>
            <a:prstDash val="solid"/>
          </a:ln>
          <a:effectLst>
            <a:innerShdw blurRad="63500" dist="38100" dir="16200000">
              <a:prstClr val="black">
                <a:alpha val="2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9" name="Овал 8"/>
          <p:cNvSpPr/>
          <p:nvPr userDrawn="1"/>
        </p:nvSpPr>
        <p:spPr>
          <a:xfrm>
            <a:off x="285720" y="2214554"/>
            <a:ext cx="2714644" cy="18097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isometricOffAxis1Top"/>
              <a:lightRig rig="threePt" dir="t"/>
            </a:scene3d>
          </a:bodyPr>
          <a:lstStyle/>
          <a:p>
            <a:pPr algn="ctr"/>
            <a:endParaRPr lang="ru-RU">
              <a:effectLst>
                <a:glow rad="63500">
                  <a:schemeClr val="accent4">
                    <a:satMod val="175000"/>
                    <a:alpha val="40000"/>
                  </a:schemeClr>
                </a:glow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14678" y="2101851"/>
            <a:ext cx="5643602" cy="1470025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>
              <a:defRPr b="1" u="none" cap="all" spc="0">
                <a:ln w="0"/>
                <a:solidFill>
                  <a:schemeClr val="bg2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14678" y="3571876"/>
            <a:ext cx="5643602" cy="714380"/>
          </a:xfrm>
        </p:spPr>
        <p:txBody>
          <a:bodyPr/>
          <a:lstStyle>
            <a:lvl1pPr marL="0" indent="0" algn="ctr">
              <a:buNone/>
              <a:defRPr b="0">
                <a:solidFill>
                  <a:srgbClr val="2D828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C2A0A-D852-4BD0-B33F-8DE942E71BB7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1C676-BFAD-485F-97E6-0D63B5BAD9E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3" descr="C:\Users\juliaar\AppData\Local\Microsoft\Windows\Temporary Internet Files\Content.IE5\ZJX436N3\MCj02382670000[1].wmf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357431"/>
            <a:ext cx="2298278" cy="1357322"/>
          </a:xfrm>
          <a:prstGeom prst="rect">
            <a:avLst/>
          </a:prstGeom>
          <a:noFill/>
        </p:spPr>
      </p:pic>
      <p:cxnSp>
        <p:nvCxnSpPr>
          <p:cNvPr id="11" name="Прямая соединительная линия 10"/>
          <p:cNvCxnSpPr/>
          <p:nvPr userDrawn="1"/>
        </p:nvCxnSpPr>
        <p:spPr>
          <a:xfrm>
            <a:off x="0" y="4286256"/>
            <a:ext cx="9144000" cy="1588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>
            <a:off x="0" y="1927214"/>
            <a:ext cx="9144000" cy="1588"/>
          </a:xfrm>
          <a:prstGeom prst="line">
            <a:avLst/>
          </a:prstGeom>
          <a:ln>
            <a:solidFill>
              <a:srgbClr val="2D82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C2A0A-D852-4BD0-B33F-8DE942E71BB7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1C676-BFAD-485F-97E6-0D63B5BAD9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C2A0A-D852-4BD0-B33F-8DE942E71BB7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1C676-BFAD-485F-97E6-0D63B5BAD9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C2A0A-D852-4BD0-B33F-8DE942E71BB7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1C676-BFAD-485F-97E6-0D63B5BAD9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C2A0A-D852-4BD0-B33F-8DE942E71BB7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1C676-BFAD-485F-97E6-0D63B5BAD9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C2A0A-D852-4BD0-B33F-8DE942E71BB7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1C676-BFAD-485F-97E6-0D63B5BAD9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C2A0A-D852-4BD0-B33F-8DE942E71BB7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1C676-BFAD-485F-97E6-0D63B5BAD9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C2A0A-D852-4BD0-B33F-8DE942E71BB7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1C676-BFAD-485F-97E6-0D63B5BAD9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C2A0A-D852-4BD0-B33F-8DE942E71BB7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1C676-BFAD-485F-97E6-0D63B5BAD9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C2A0A-D852-4BD0-B33F-8DE942E71BB7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1C676-BFAD-485F-97E6-0D63B5BAD9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C2A0A-D852-4BD0-B33F-8DE942E71BB7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1C676-BFAD-485F-97E6-0D63B5BAD9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1500174"/>
          </a:xfrm>
          <a:prstGeom prst="rect">
            <a:avLst/>
          </a:prstGeom>
          <a:solidFill>
            <a:srgbClr val="E55D09"/>
          </a:solidFill>
          <a:ln>
            <a:noFill/>
          </a:ln>
          <a:effectLst>
            <a:innerShdw blurRad="63500" dist="38100" dir="54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07125" y="285728"/>
            <a:ext cx="1535917" cy="10239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isometricOffAxis1Top"/>
              <a:lightRig rig="threePt" dir="t"/>
            </a:scene3d>
          </a:bodyPr>
          <a:lstStyle/>
          <a:p>
            <a:pPr algn="ctr"/>
            <a:endParaRPr lang="ru-RU">
              <a:effectLst>
                <a:glow rad="63500">
                  <a:schemeClr val="accent4">
                    <a:satMod val="175000"/>
                    <a:alpha val="40000"/>
                  </a:schemeClr>
                </a:glow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214290"/>
            <a:ext cx="697232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C2A0A-D852-4BD0-B33F-8DE942E71BB7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81C676-BFAD-485F-97E6-0D63B5BAD9E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2050" name="Picture 2" descr="C:\Users\juliaar\AppData\Local\Microsoft\Windows\Temporary Internet Files\Content.IE5\ZJX436N3\MCj02382670000[1].wmf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85720" y="428604"/>
            <a:ext cx="1209620" cy="71438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lang="ru-RU" sz="4400" b="1" kern="1200" cap="all" spc="0" smtClean="0">
          <a:ln w="0"/>
          <a:solidFill>
            <a:schemeClr val="bg2"/>
          </a:soli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accent5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5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5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5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accent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gif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gif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59832" y="2132856"/>
            <a:ext cx="5798448" cy="1470025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ПРОФОРИЕНТАЦИОННАЯ РАБОТА В ШКОЛЕ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14678" y="260648"/>
            <a:ext cx="5500726" cy="6408712"/>
          </a:xfrm>
        </p:spPr>
        <p:txBody>
          <a:bodyPr>
            <a:normAutofit/>
          </a:bodyPr>
          <a:lstStyle/>
          <a:p>
            <a:endParaRPr lang="ru-RU" sz="2000" b="1" dirty="0" smtClean="0">
              <a:solidFill>
                <a:schemeClr val="tx1"/>
              </a:solidFill>
            </a:endParaRPr>
          </a:p>
          <a:p>
            <a:endParaRPr lang="ru-RU" sz="2000" b="1" dirty="0" smtClean="0">
              <a:solidFill>
                <a:schemeClr val="tx1"/>
              </a:solidFill>
            </a:endParaRPr>
          </a:p>
          <a:p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День открытых дверей</a:t>
            </a:r>
          </a:p>
          <a:p>
            <a:pPr>
              <a:lnSpc>
                <a:spcPct val="270000"/>
              </a:lnSpc>
            </a:pPr>
            <a:endParaRPr lang="ru-RU" sz="2000" b="1" dirty="0">
              <a:solidFill>
                <a:schemeClr val="tx1"/>
              </a:solidFill>
            </a:endParaRPr>
          </a:p>
          <a:p>
            <a:endParaRPr lang="ru-RU" sz="2000" b="1" dirty="0" smtClean="0">
              <a:solidFill>
                <a:schemeClr val="tx1"/>
              </a:solidFill>
            </a:endParaRPr>
          </a:p>
          <a:p>
            <a:endParaRPr lang="ru-RU" sz="2000" b="1" dirty="0" smtClean="0">
              <a:solidFill>
                <a:schemeClr val="tx1"/>
              </a:solidFill>
            </a:endParaRPr>
          </a:p>
          <a:p>
            <a:endParaRPr lang="ru-RU" sz="2000" b="1" dirty="0">
              <a:solidFill>
                <a:schemeClr val="tx1"/>
              </a:solidFill>
            </a:endParaRPr>
          </a:p>
          <a:p>
            <a:r>
              <a:rPr lang="ru-RU" sz="39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КГКОУ ШИ 16</a:t>
            </a:r>
          </a:p>
          <a:p>
            <a:endParaRPr lang="ru-RU" sz="2000" b="1" dirty="0">
              <a:solidFill>
                <a:schemeClr val="tx1"/>
              </a:solidFill>
            </a:endParaRPr>
          </a:p>
          <a:p>
            <a:endParaRPr lang="ru-RU" sz="2000" b="1" dirty="0" smtClean="0">
              <a:solidFill>
                <a:schemeClr val="tx1"/>
              </a:solidFill>
            </a:endParaRPr>
          </a:p>
          <a:p>
            <a:endParaRPr lang="ru-RU" sz="2000" b="1" dirty="0">
              <a:solidFill>
                <a:schemeClr val="tx1"/>
              </a:solidFill>
            </a:endParaRPr>
          </a:p>
          <a:p>
            <a:pPr algn="r"/>
            <a:endParaRPr lang="ru-RU" sz="2000" b="1" dirty="0" smtClean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48" y="4857760"/>
            <a:ext cx="800105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Мастерами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/о и обучающимися 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КГБ ПОУ НПГТ</a:t>
            </a:r>
          </a:p>
          <a:p>
            <a:pPr algn="ctr"/>
            <a:endParaRPr lang="ru-RU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2021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Цель профориентации </a:t>
            </a:r>
            <a:br>
              <a:rPr lang="ru-RU" dirty="0" smtClean="0"/>
            </a:br>
            <a:r>
              <a:rPr lang="ru-RU" dirty="0" smtClean="0"/>
              <a:t>в школе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501122" cy="4781128"/>
          </a:xfrm>
        </p:spPr>
        <p:txBody>
          <a:bodyPr>
            <a:normAutofit/>
          </a:bodyPr>
          <a:lstStyle/>
          <a:p>
            <a:pPr marL="1371600" lvl="3" indent="0" algn="r">
              <a:buNone/>
            </a:pP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  <a:t>«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</a:rPr>
              <a:t>Как хорошо, когда у </a:t>
            </a: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  <a:t>человека есть </a:t>
            </a:r>
          </a:p>
          <a:p>
            <a:pPr marL="1371600" lvl="3" indent="0" algn="r">
              <a:buNone/>
            </a:pP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  <a:t>возможность 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</a:rPr>
              <a:t>выбрать себе профессию </a:t>
            </a:r>
            <a:endParaRPr lang="ru-RU" b="1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1371600" lvl="3" indent="0" algn="r">
              <a:buNone/>
            </a:pP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  <a:t>не 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</a:rPr>
              <a:t>по необходимости, а </a:t>
            </a: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  <a:t>сообразуясь</a:t>
            </a:r>
          </a:p>
          <a:p>
            <a:pPr marL="1371600" lvl="3" indent="0" algn="r">
              <a:buNone/>
            </a:pP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</a:rPr>
              <a:t>с душевными </a:t>
            </a: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  <a:t>склонностями» </a:t>
            </a:r>
          </a:p>
          <a:p>
            <a:pPr marL="1371600" lvl="3" indent="0" algn="r">
              <a:buNone/>
            </a:pPr>
            <a:r>
              <a:rPr lang="ru-RU" b="1" i="1" dirty="0" err="1" smtClean="0">
                <a:solidFill>
                  <a:schemeClr val="accent6">
                    <a:lumMod val="75000"/>
                  </a:schemeClr>
                </a:solidFill>
              </a:rPr>
              <a:t>Апшерони</a:t>
            </a:r>
            <a:endParaRPr lang="ru-RU" b="1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1371600" lvl="3" indent="0" algn="r">
              <a:buNone/>
            </a:pPr>
            <a:endParaRPr lang="ru-RU" b="1" i="1" dirty="0" smtClean="0">
              <a:solidFill>
                <a:schemeClr val="tx1"/>
              </a:solidFill>
            </a:endParaRPr>
          </a:p>
          <a:p>
            <a:pPr marL="1371600" lvl="3" indent="0">
              <a:buNone/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ЦЕЛЬ; подготовить выпускников школы к адекватному выбору профессии, карьеры, жизненного пути с учетом способностей, состояния здоровья и потребностей на рынке труда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071678"/>
            <a:ext cx="3232870" cy="1383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199" y="1714488"/>
            <a:ext cx="8465511" cy="488286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Проблема выбора профессии стоит перед старшеклассниками всегда, а сейчас она становится особо актуальной в связи с изменениями, происходящими в нашем обществе. О множестве новых профессий школьники имеют мало информации, да и традиционные профессии претерпевают существенные изменения.</a:t>
            </a:r>
          </a:p>
          <a:p>
            <a:r>
              <a:rPr lang="ru-RU" sz="2000" dirty="0" smtClean="0"/>
              <a:t>Всем ясно, что профессиональный выбор, сделанный с учётом таких факторов, как запрос рынка труда, требования профессии к человеку и его индивидуальным особенностям, становится важнейшим условием успешного освоения профессии, гармоничного вхождения в трудовую деятельность, формирования конкурентоспособного профессионала, в конечном счёте – благополучия его семьи.</a:t>
            </a:r>
          </a:p>
          <a:p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074" y="4857760"/>
            <a:ext cx="1797320" cy="1728192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sz="3600">
                <a:latin typeface="Times New Roman" pitchFamily="18" charset="0"/>
                <a:cs typeface="Times New Roman" pitchFamily="18" charset="0"/>
              </a:rPr>
              <a:t>Профориентационная работа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54920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sz="3600" dirty="0" err="1" smtClean="0">
                <a:latin typeface="Times New Roman" pitchFamily="18" charset="0"/>
                <a:cs typeface="Times New Roman" pitchFamily="18" charset="0"/>
              </a:rPr>
              <a:t>рофориентационная</a:t>
            </a:r>
            <a:r>
              <a:rPr sz="3600" dirty="0" smtClean="0">
                <a:latin typeface="Times New Roman" pitchFamily="18" charset="0"/>
                <a:cs typeface="Times New Roman" pitchFamily="18" charset="0"/>
              </a:rPr>
              <a:t> работа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785926"/>
            <a:ext cx="8472518" cy="4572032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     </a:t>
            </a:r>
            <a:r>
              <a:rPr lang="ru-RU" sz="3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 марта 2021 г., в рамках профориентационной работы, представители КГБ ПОУ «Николаевский-на-Амуре промышленно-гуманитарный техникум» посетили  КГКОУ ШК 16, где организовали встречу с будущими  выпускниками школы и их родителями и законными представителями. Мастера производственного обучения  техникума Абрамова Н.В. и Медведева Л.Я ознакомили ребят с условиями поступления, рассказали о профессиях, по которым готовят обучающихся. Также ознакомили с образовательной и внеурочной программой техникума, рассказали об условиях проживания иногородних студентов, режиме питания и получения стипендий. Перед ребятами  выступили и показали свое мастерство обучающиеся гр. ШК-10-Н </a:t>
            </a:r>
            <a:r>
              <a:rPr lang="ru-RU" sz="3400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Мунько</a:t>
            </a:r>
            <a:r>
              <a:rPr lang="ru-RU" sz="3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Светлана, Грызунов Виталий, </a:t>
            </a:r>
            <a:r>
              <a:rPr lang="ru-RU" sz="3400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Лубенко</a:t>
            </a:r>
            <a:r>
              <a:rPr lang="ru-RU" sz="3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Григорий.</a:t>
            </a:r>
            <a:r>
              <a:rPr lang="ru-RU" dirty="0" smtClean="0"/>
              <a:t>  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 5 минут до начала…</a:t>
            </a:r>
            <a:endParaRPr lang="ru-RU" dirty="0"/>
          </a:p>
        </p:txBody>
      </p:sp>
      <p:pic>
        <p:nvPicPr>
          <p:cNvPr id="4" name="Picture 20" descr="C:\Закачки из Интернета\яяяя профориетация\IMG-20210320-WA004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2357430"/>
            <a:ext cx="4786346" cy="3589760"/>
          </a:xfrm>
          <a:prstGeom prst="rect">
            <a:avLst/>
          </a:prstGeom>
          <a:noFill/>
        </p:spPr>
      </p:pic>
      <p:pic>
        <p:nvPicPr>
          <p:cNvPr id="5" name="Picture 21" descr="C:\Закачки из Интернета\яяяя профориетация\краска-ведра-щетки-188821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96" y="5658443"/>
            <a:ext cx="1338068" cy="1199557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572132" y="1928802"/>
            <a:ext cx="321471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Необходимым условием создания образовательного пространства, способствующего самоопределению учащегося основной ступени, является введение в 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8-9 классах </a:t>
            </a:r>
            <a:r>
              <a:rPr lang="ru-RU" sz="20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предпрофильной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подготовки по выбору обучающегося и его родителей (законных представителей)</a:t>
            </a:r>
            <a:endParaRPr lang="ru-RU" sz="20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14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 с родителями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0100" y="1600200"/>
            <a:ext cx="7686700" cy="4525963"/>
          </a:xfrm>
        </p:spPr>
        <p:txBody>
          <a:bodyPr>
            <a:normAutofit fontScale="85000" lnSpcReduction="10000"/>
          </a:bodyPr>
          <a:lstStyle/>
          <a:p>
            <a:pPr marL="3657600" lvl="8" indent="0" algn="just">
              <a:buNone/>
            </a:pPr>
            <a:endParaRPr lang="ru-RU" sz="1600" b="1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3657600" lvl="8" indent="0" algn="just">
              <a:buNone/>
            </a:pPr>
            <a:r>
              <a:rPr lang="ru-RU" sz="1600" b="1" i="1" dirty="0" smtClean="0">
                <a:solidFill>
                  <a:schemeClr val="accent6">
                    <a:lumMod val="75000"/>
                  </a:schemeClr>
                </a:solidFill>
              </a:rPr>
              <a:t>«Тот ребенок, который получил в семье правильное трудовое воспитание, тот, в дальнейшем, с большим успехом будет проходить свою специальную подготовку»</a:t>
            </a:r>
          </a:p>
          <a:p>
            <a:pPr marL="3657600" lvl="8" indent="0" algn="r">
              <a:buNone/>
            </a:pPr>
            <a:r>
              <a:rPr lang="ru-RU" sz="1600" b="1" i="1" dirty="0" smtClean="0">
                <a:solidFill>
                  <a:schemeClr val="accent6">
                    <a:lumMod val="75000"/>
                  </a:schemeClr>
                </a:solidFill>
              </a:rPr>
              <a:t>Макаренко</a:t>
            </a:r>
          </a:p>
          <a:p>
            <a:pPr marL="3657600" lvl="8" indent="0" algn="r">
              <a:buNone/>
            </a:pPr>
            <a:endParaRPr lang="ru-RU" sz="1600" b="1" dirty="0"/>
          </a:p>
          <a:p>
            <a:pPr marL="3657600" lvl="8" indent="0">
              <a:buNone/>
            </a:pPr>
            <a:endParaRPr lang="ru-RU" dirty="0" smtClean="0"/>
          </a:p>
          <a:p>
            <a:pPr marL="3657600" lvl="8" indent="0"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Как и учителя, так и родители должны понимать, что ребенок будет членом трудового общества, следовательно его значение в обществе будет зависеть от того, насколько он в состоянии будет принимать участие в общественном труде, насколько он будет к этому подготовлен. Соответственно , от этого будет зависеть его благосостояние, и насколько он будет успешным в жизни.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6" name="Picture 2" descr="C:\Закачки из Интернета\яяяя профориетация\IMG-20210320-WA0052.jpg"/>
          <p:cNvPicPr>
            <a:picLocks noChangeAspect="1" noChangeArrowheads="1"/>
          </p:cNvPicPr>
          <p:nvPr/>
        </p:nvPicPr>
        <p:blipFill>
          <a:blip r:embed="rId2"/>
          <a:srcRect l="5493" r="2930" b="12208"/>
          <a:stretch>
            <a:fillRect/>
          </a:stretch>
        </p:blipFill>
        <p:spPr bwMode="auto">
          <a:xfrm>
            <a:off x="428596" y="2571744"/>
            <a:ext cx="3977374" cy="28598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4898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D:\Закачки из Интернета\Мастер класс ДЕКОР 2019\только трафарет\full_6d1CGD0x.jpg"/>
          <p:cNvPicPr>
            <a:picLocks noChangeAspect="1" noChangeArrowheads="1"/>
          </p:cNvPicPr>
          <p:nvPr/>
        </p:nvPicPr>
        <p:blipFill>
          <a:blip r:embed="rId2"/>
          <a:srcRect l="3937" r="3937"/>
          <a:stretch>
            <a:fillRect/>
          </a:stretch>
        </p:blipFill>
        <p:spPr bwMode="auto">
          <a:xfrm>
            <a:off x="642910" y="1950720"/>
            <a:ext cx="8286808" cy="390717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5400" i="1" cap="none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</a:t>
            </a:r>
            <a:r>
              <a:rPr sz="4800" i="1" cap="none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8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857250" y="1857364"/>
            <a:ext cx="7829550" cy="36834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742950" indent="-742950" algn="ctr">
              <a:lnSpc>
                <a:spcPct val="200000"/>
              </a:lnSpc>
              <a:buAutoNum type="arabicPeriod"/>
            </a:pPr>
            <a:r>
              <a:rPr lang="ru-RU" sz="3600" b="1" i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Объемный трафарет</a:t>
            </a:r>
          </a:p>
          <a:p>
            <a:pPr marL="742950" indent="-742950" algn="ctr">
              <a:lnSpc>
                <a:spcPct val="200000"/>
              </a:lnSpc>
              <a:buNone/>
            </a:pPr>
            <a:r>
              <a:rPr lang="ru-RU" sz="3600" b="1" i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2.Трафарет через тюль (ткань)</a:t>
            </a:r>
            <a:endParaRPr lang="ru-RU" sz="3600" b="1" i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 algn="ctr">
              <a:lnSpc>
                <a:spcPct val="200000"/>
              </a:lnSpc>
              <a:buNone/>
            </a:pPr>
            <a:r>
              <a:rPr lang="ru-RU" sz="3600" b="1" i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Декоративная фактура</a:t>
            </a:r>
            <a:endParaRPr lang="ru-RU" sz="3600" b="1" i="1" cap="none" spc="0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Закачки из Интернета\яяяя профориетация\risovanie-kraskami-animatsionnaya-kartinka-0017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3834" y="428604"/>
            <a:ext cx="1238250" cy="76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600" smtClean="0">
                <a:latin typeface="Times New Roman" pitchFamily="18" charset="0"/>
                <a:cs typeface="Times New Roman" pitchFamily="18" charset="0"/>
              </a:rPr>
              <a:t>Объемный трафарет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 descr="C:\Закачки из Интернета\яяяя профориетация\IMG-20210320-WA003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143504" y="1714488"/>
            <a:ext cx="3177097" cy="2382823"/>
          </a:xfrm>
          <a:prstGeom prst="rect">
            <a:avLst/>
          </a:prstGeom>
          <a:noFill/>
        </p:spPr>
      </p:pic>
      <p:pic>
        <p:nvPicPr>
          <p:cNvPr id="7" name="Picture 4" descr="Объемные узоры на стене. Пошаговый мастер-класс внутренней отделки. Обсуждение на LiveInternet - Российский Сервис Онлайн-Дневн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0166" y="1785926"/>
            <a:ext cx="2371703" cy="166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Закачки из Интернета\яяяя профориетация\IMG-20210320-WA003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4286256"/>
            <a:ext cx="3152763" cy="2364572"/>
          </a:xfrm>
          <a:prstGeom prst="rect">
            <a:avLst/>
          </a:prstGeom>
          <a:noFill/>
        </p:spPr>
      </p:pic>
      <p:pic>
        <p:nvPicPr>
          <p:cNvPr id="3076" name="Picture 4" descr="C:\Закачки из Интернета\яяяя профориетация\IMG-20210320-WA002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786" y="3786190"/>
            <a:ext cx="3771892" cy="28289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</a:t>
            </a:r>
            <a:r>
              <a:rPr sz="3600" smtClean="0">
                <a:latin typeface="Times New Roman" pitchFamily="18" charset="0"/>
                <a:cs typeface="Times New Roman" pitchFamily="18" charset="0"/>
              </a:rPr>
              <a:t>рафарет через тюль (ткань)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Закачки из Интернета\яяяя профориетация\IMG-20210320-WA00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1643050"/>
            <a:ext cx="2771760" cy="2078820"/>
          </a:xfrm>
          <a:prstGeom prst="rect">
            <a:avLst/>
          </a:prstGeom>
          <a:noFill/>
        </p:spPr>
      </p:pic>
      <p:pic>
        <p:nvPicPr>
          <p:cNvPr id="4099" name="Picture 3" descr="C:\Закачки из Интернета\яяяя профориетация\IMG-20210320-WA00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4000504"/>
            <a:ext cx="3357586" cy="2518189"/>
          </a:xfrm>
          <a:prstGeom prst="rect">
            <a:avLst/>
          </a:prstGeom>
          <a:noFill/>
        </p:spPr>
      </p:pic>
      <p:pic>
        <p:nvPicPr>
          <p:cNvPr id="4101" name="Picture 5" descr="C:\Закачки из Интернета\яяяя профориетация\IMG-20210320-WA002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3089646"/>
            <a:ext cx="4605367" cy="3454025"/>
          </a:xfrm>
          <a:prstGeom prst="rect">
            <a:avLst/>
          </a:prstGeom>
          <a:noFill/>
        </p:spPr>
      </p:pic>
      <p:pic>
        <p:nvPicPr>
          <p:cNvPr id="10" name="Picture 3" descr="D:\Закачки из Интернета\original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00364" y="1714488"/>
            <a:ext cx="2355099" cy="1714512"/>
          </a:xfrm>
          <a:prstGeom prst="rect">
            <a:avLst/>
          </a:prstGeom>
          <a:noFill/>
        </p:spPr>
      </p:pic>
      <p:pic>
        <p:nvPicPr>
          <p:cNvPr id="4102" name="Picture 6" descr="C:\Закачки из Интернета\яяяя профориетация\kraska-animatsionnaya-kartinka-0002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57224" y="1785926"/>
            <a:ext cx="1123950" cy="106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14282" y="1600200"/>
            <a:ext cx="8472518" cy="4525963"/>
          </a:xfrm>
        </p:spPr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 Первые пробы – мама и дочь</a:t>
            </a:r>
            <a:endParaRPr lang="ru-RU" dirty="0"/>
          </a:p>
        </p:txBody>
      </p:sp>
      <p:pic>
        <p:nvPicPr>
          <p:cNvPr id="5" name="Picture 4" descr="C:\Закачки из Интернета\яяяя профориетация\IMG-20210320-WA003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3438" y="3071810"/>
            <a:ext cx="4038600" cy="3028950"/>
          </a:xfrm>
          <a:prstGeom prst="rect">
            <a:avLst/>
          </a:prstGeom>
          <a:noFill/>
        </p:spPr>
      </p:pic>
      <p:pic>
        <p:nvPicPr>
          <p:cNvPr id="5122" name="Picture 2" descr="C:\Закачки из Интернета\яяяя профориетация\IMG-20210320-WA003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000372"/>
            <a:ext cx="4129082" cy="30968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C:\Закачки из Интернета\яяяя профориетация\IMG-20210320-WA00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1571612"/>
            <a:ext cx="3390888" cy="254316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Декоративная фактура</a:t>
            </a:r>
            <a:endParaRPr lang="ru-RU" dirty="0"/>
          </a:p>
        </p:txBody>
      </p:sp>
      <p:pic>
        <p:nvPicPr>
          <p:cNvPr id="6147" name="Picture 3" descr="C:\Закачки из Интернета\яяяя профориетация\IMG-20210320-WA004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714488"/>
            <a:ext cx="4057644" cy="3043233"/>
          </a:xfrm>
          <a:prstGeom prst="rect">
            <a:avLst/>
          </a:prstGeom>
          <a:noFill/>
        </p:spPr>
      </p:pic>
      <p:pic>
        <p:nvPicPr>
          <p:cNvPr id="6148" name="Picture 4" descr="C:\Закачки из Интернета\яяяя профориетация\IMG-20210320-WA004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3571868" y="3857628"/>
            <a:ext cx="3467096" cy="2600322"/>
          </a:xfrm>
          <a:prstGeom prst="rect">
            <a:avLst/>
          </a:prstGeom>
          <a:noFill/>
        </p:spPr>
      </p:pic>
      <p:pic>
        <p:nvPicPr>
          <p:cNvPr id="6150" name="Picture 6" descr="C:\Закачки из Интернета\яяяя профориетация\3vwdkxzmw_3qofuqlg9b_indu088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72396" y="4572008"/>
            <a:ext cx="1407173" cy="1762113"/>
          </a:xfrm>
          <a:prstGeom prst="rect">
            <a:avLst/>
          </a:prstGeom>
          <a:noFill/>
        </p:spPr>
      </p:pic>
      <p:pic>
        <p:nvPicPr>
          <p:cNvPr id="6151" name="Picture 7" descr="C:\Закачки из Интернета\яяяя профориетация\2225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1538" y="5072074"/>
            <a:ext cx="1238247" cy="12382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G:\Учебный корпус № 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1643050"/>
            <a:ext cx="2478880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C:\Закачки из Интернета\профориент 21\retaining-top-talen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270176"/>
            <a:ext cx="5715040" cy="3587825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57364"/>
            <a:ext cx="6851104" cy="4867152"/>
          </a:xfrm>
        </p:spPr>
        <p:txBody>
          <a:bodyPr/>
          <a:lstStyle/>
          <a:p>
            <a:pPr algn="ctr">
              <a:buNone/>
              <a:defRPr/>
            </a:pP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Прекрасных профессий</a:t>
            </a:r>
          </a:p>
          <a:p>
            <a:pPr algn="ctr">
              <a:buNone/>
              <a:defRPr/>
            </a:pP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свете не счесть –</a:t>
            </a:r>
          </a:p>
          <a:p>
            <a:pPr algn="ctr">
              <a:buNone/>
              <a:defRPr/>
            </a:pP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каждой </a:t>
            </a:r>
          </a:p>
          <a:p>
            <a:pPr algn="ctr">
              <a:buNone/>
              <a:defRPr/>
            </a:pP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профессии</a:t>
            </a:r>
          </a:p>
          <a:p>
            <a:pPr algn="ctr">
              <a:buNone/>
              <a:defRPr/>
            </a:pP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слава и честь!</a:t>
            </a:r>
          </a:p>
          <a:p>
            <a:endParaRPr lang="ru-RU" dirty="0"/>
          </a:p>
        </p:txBody>
      </p:sp>
      <p:pic>
        <p:nvPicPr>
          <p:cNvPr id="6" name="Picture 2" descr="C:\Закачки из Интернета\профориент 21\f56861c25e046be1a6a1568723a297df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02" y="214290"/>
            <a:ext cx="3667108" cy="1260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SC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2E44451-62B4-4B04-AADC-14E6BB0CF4B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CSC</Template>
  <TotalTime>391</TotalTime>
  <Words>360</Words>
  <Application>Microsoft Office PowerPoint</Application>
  <PresentationFormat>Экран (4:3)</PresentationFormat>
  <Paragraphs>51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CSC</vt:lpstr>
      <vt:lpstr>ПРОФОРИЕНТАЦИОННАЯ РАБОТА В ШКОЛЕ</vt:lpstr>
      <vt:lpstr>Цель профориентации  в школе</vt:lpstr>
      <vt:lpstr>Профориентационная работа</vt:lpstr>
      <vt:lpstr>Профориентационная работа</vt:lpstr>
      <vt:lpstr>За 5 минут до начала…</vt:lpstr>
      <vt:lpstr>Работа с родителями</vt:lpstr>
      <vt:lpstr>Мастер-класс </vt:lpstr>
      <vt:lpstr>Объемный трафарет</vt:lpstr>
      <vt:lpstr>Трафарет через тюль (ткань)</vt:lpstr>
      <vt:lpstr>Презентация PowerPoint</vt:lpstr>
      <vt:lpstr>Декоративная фактура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ПРОФОРИЕНТАЦИОННАЯ РАБОТА В ШКОЛЕ</dc:title>
  <dc:creator>UserC07</dc:creator>
  <cp:lastModifiedBy>1-1</cp:lastModifiedBy>
  <cp:revision>37</cp:revision>
  <dcterms:created xsi:type="dcterms:W3CDTF">2019-04-17T02:56:01Z</dcterms:created>
  <dcterms:modified xsi:type="dcterms:W3CDTF">2021-03-22T00:20:25Z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TC300097049990</vt:lpwstr>
  </property>
</Properties>
</file>