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84" r:id="rId5"/>
    <p:sldId id="286" r:id="rId6"/>
    <p:sldId id="287" r:id="rId7"/>
    <p:sldId id="288" r:id="rId8"/>
    <p:sldId id="290" r:id="rId9"/>
    <p:sldId id="289" r:id="rId10"/>
    <p:sldId id="291" r:id="rId11"/>
    <p:sldId id="285" r:id="rId12"/>
    <p:sldId id="271" r:id="rId13"/>
    <p:sldId id="257" r:id="rId14"/>
    <p:sldId id="265" r:id="rId15"/>
    <p:sldId id="269" r:id="rId16"/>
    <p:sldId id="267" r:id="rId17"/>
    <p:sldId id="270" r:id="rId18"/>
    <p:sldId id="268" r:id="rId19"/>
    <p:sldId id="272" r:id="rId20"/>
    <p:sldId id="273" r:id="rId21"/>
    <p:sldId id="276" r:id="rId22"/>
    <p:sldId id="281" r:id="rId23"/>
    <p:sldId id="280" r:id="rId24"/>
    <p:sldId id="279" r:id="rId25"/>
    <p:sldId id="278" r:id="rId26"/>
    <p:sldId id="277" r:id="rId27"/>
    <p:sldId id="274" r:id="rId28"/>
    <p:sldId id="275" r:id="rId29"/>
    <p:sldId id="259" r:id="rId30"/>
  </p:sldIdLst>
  <p:sldSz cx="6858000" cy="9144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7FFF"/>
    <a:srgbClr val="F7E289"/>
    <a:srgbClr val="FF9E1D"/>
    <a:srgbClr val="D68B1C"/>
    <a:srgbClr val="D09622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55" autoAdjust="0"/>
  </p:normalViewPr>
  <p:slideViewPr>
    <p:cSldViewPr>
      <p:cViewPr varScale="1">
        <p:scale>
          <a:sx n="78" d="100"/>
          <a:sy n="78" d="100"/>
        </p:scale>
        <p:origin x="-1794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6370338" cy="1563703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ADF867-D2B8-49DB-BF47-7999365F7AD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1E17B6-CE58-4FCA-8C1A-7C482DBB31C9}">
      <dgm:prSet phldrT="[Текст]" custT="1"/>
      <dgm:spPr/>
      <dgm:t>
        <a:bodyPr/>
        <a:lstStyle/>
        <a:p>
          <a:r>
            <a:rPr lang="ru-RU" sz="2400" dirty="0" smtClean="0"/>
            <a:t>аттестация педагогов</a:t>
          </a:r>
          <a:r>
            <a:rPr lang="ru-RU" sz="2400" b="1" dirty="0" smtClean="0"/>
            <a:t> </a:t>
          </a:r>
          <a:r>
            <a:rPr lang="ru-RU" sz="2400" dirty="0" smtClean="0"/>
            <a:t>образовательных учреждений региональными органами исполнительной власти, осуществляющими управление в сфере образования</a:t>
          </a:r>
          <a:endParaRPr lang="ru-RU" sz="2400" dirty="0"/>
        </a:p>
      </dgm:t>
    </dgm:pt>
    <dgm:pt modelId="{B984C71F-F8D1-4CF7-A313-9852B012A82D}" type="parTrans" cxnId="{303CD331-17E3-44BD-BE09-9D84149DBF38}">
      <dgm:prSet/>
      <dgm:spPr/>
      <dgm:t>
        <a:bodyPr/>
        <a:lstStyle/>
        <a:p>
          <a:endParaRPr lang="ru-RU"/>
        </a:p>
      </dgm:t>
    </dgm:pt>
    <dgm:pt modelId="{00EBB317-AAB1-4BCD-A8FE-1986C3A6687B}" type="sibTrans" cxnId="{303CD331-17E3-44BD-BE09-9D84149DBF38}">
      <dgm:prSet/>
      <dgm:spPr/>
      <dgm:t>
        <a:bodyPr/>
        <a:lstStyle/>
        <a:p>
          <a:endParaRPr lang="ru-RU"/>
        </a:p>
      </dgm:t>
    </dgm:pt>
    <dgm:pt modelId="{4B43D2C7-5988-43E9-A15F-2E7F11328569}">
      <dgm:prSet custT="1"/>
      <dgm:spPr/>
      <dgm:t>
        <a:bodyPr/>
        <a:lstStyle/>
        <a:p>
          <a:r>
            <a:rPr lang="ru-RU" sz="2400" dirty="0" smtClean="0"/>
            <a:t>Заключение трудовых договоров и разработка  должностных инструкций</a:t>
          </a:r>
          <a:endParaRPr lang="ru-RU" sz="1100" dirty="0"/>
        </a:p>
      </dgm:t>
    </dgm:pt>
    <dgm:pt modelId="{5C888F19-0D6C-471B-A0EF-E98AF328053B}" type="parTrans" cxnId="{ECDC2E17-9259-4949-A02F-BE8F8FB12715}">
      <dgm:prSet/>
      <dgm:spPr/>
      <dgm:t>
        <a:bodyPr/>
        <a:lstStyle/>
        <a:p>
          <a:endParaRPr lang="ru-RU"/>
        </a:p>
      </dgm:t>
    </dgm:pt>
    <dgm:pt modelId="{8A9C9EFA-C253-4464-86C6-EEAC721E9CD9}" type="sibTrans" cxnId="{ECDC2E17-9259-4949-A02F-BE8F8FB12715}">
      <dgm:prSet/>
      <dgm:spPr/>
      <dgm:t>
        <a:bodyPr/>
        <a:lstStyle/>
        <a:p>
          <a:endParaRPr lang="ru-RU"/>
        </a:p>
      </dgm:t>
    </dgm:pt>
    <dgm:pt modelId="{324F82AD-41ED-4931-80C6-5853D1B15DA2}">
      <dgm:prSet custT="1"/>
      <dgm:spPr/>
      <dgm:t>
        <a:bodyPr/>
        <a:lstStyle/>
        <a:p>
          <a:r>
            <a:rPr lang="ru-RU" sz="2400" dirty="0" smtClean="0"/>
            <a:t>аттестация педагогов самими образовательными организациями, в случае предоставления им соответствующих полномочий.</a:t>
          </a:r>
          <a:endParaRPr lang="ru-RU" sz="2400" dirty="0"/>
        </a:p>
      </dgm:t>
    </dgm:pt>
    <dgm:pt modelId="{A7B1BEE4-5888-4367-81F7-A0403A4C88E0}" type="parTrans" cxnId="{20DA793C-38FC-4361-9902-B3DCB59754E5}">
      <dgm:prSet/>
      <dgm:spPr/>
      <dgm:t>
        <a:bodyPr/>
        <a:lstStyle/>
        <a:p>
          <a:endParaRPr lang="ru-RU"/>
        </a:p>
      </dgm:t>
    </dgm:pt>
    <dgm:pt modelId="{A91CCC7F-1C50-4E48-9357-F1662DB93F8A}" type="sibTrans" cxnId="{20DA793C-38FC-4361-9902-B3DCB59754E5}">
      <dgm:prSet/>
      <dgm:spPr/>
      <dgm:t>
        <a:bodyPr/>
        <a:lstStyle/>
        <a:p>
          <a:endParaRPr lang="ru-RU"/>
        </a:p>
      </dgm:t>
    </dgm:pt>
    <dgm:pt modelId="{C41815FE-6F5B-4136-86B9-CC4F5B61B549}" type="pres">
      <dgm:prSet presAssocID="{32ADF867-D2B8-49DB-BF47-7999365F7AD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7098AA-BBCF-4410-A848-8C4EFFC1B8E3}" type="pres">
      <dgm:prSet presAssocID="{4B43D2C7-5988-43E9-A15F-2E7F11328569}" presName="parentLin" presStyleCnt="0"/>
      <dgm:spPr/>
    </dgm:pt>
    <dgm:pt modelId="{D6104051-6E58-4BE7-9228-1AE83CA6326E}" type="pres">
      <dgm:prSet presAssocID="{4B43D2C7-5988-43E9-A15F-2E7F1132856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3416AEE-86B7-4C36-9E6C-D00894AC1F7F}" type="pres">
      <dgm:prSet presAssocID="{4B43D2C7-5988-43E9-A15F-2E7F11328569}" presName="parentText" presStyleLbl="node1" presStyleIdx="0" presStyleCnt="3" custScaleX="125299" custScaleY="19998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8BCCEC-BC3E-400A-B914-1F21ADD99729}" type="pres">
      <dgm:prSet presAssocID="{4B43D2C7-5988-43E9-A15F-2E7F11328569}" presName="negativeSpace" presStyleCnt="0"/>
      <dgm:spPr/>
    </dgm:pt>
    <dgm:pt modelId="{9B68BCB7-AB93-460A-BD11-56ABDE9F1475}" type="pres">
      <dgm:prSet presAssocID="{4B43D2C7-5988-43E9-A15F-2E7F11328569}" presName="childText" presStyleLbl="conFgAcc1" presStyleIdx="0" presStyleCnt="3">
        <dgm:presLayoutVars>
          <dgm:bulletEnabled val="1"/>
        </dgm:presLayoutVars>
      </dgm:prSet>
      <dgm:spPr/>
    </dgm:pt>
    <dgm:pt modelId="{FDE4551B-7E67-4C08-9C2D-AC9E971F0E4F}" type="pres">
      <dgm:prSet presAssocID="{8A9C9EFA-C253-4464-86C6-EEAC721E9CD9}" presName="spaceBetweenRectangles" presStyleCnt="0"/>
      <dgm:spPr/>
    </dgm:pt>
    <dgm:pt modelId="{1A42F1F1-3B55-4E9E-97E5-964C8366BE79}" type="pres">
      <dgm:prSet presAssocID="{324F82AD-41ED-4931-80C6-5853D1B15DA2}" presName="parentLin" presStyleCnt="0"/>
      <dgm:spPr/>
    </dgm:pt>
    <dgm:pt modelId="{8A151698-550F-441C-B9CA-DFD04495259E}" type="pres">
      <dgm:prSet presAssocID="{324F82AD-41ED-4931-80C6-5853D1B15DA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EEB0280-5ADC-46CB-998F-18BD358E41F0}" type="pres">
      <dgm:prSet presAssocID="{324F82AD-41ED-4931-80C6-5853D1B15DA2}" presName="parentText" presStyleLbl="node1" presStyleIdx="1" presStyleCnt="3" custScaleX="127778" custScaleY="2329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3CC8A9-0E16-4CA7-8806-67BBA4F4A02D}" type="pres">
      <dgm:prSet presAssocID="{324F82AD-41ED-4931-80C6-5853D1B15DA2}" presName="negativeSpace" presStyleCnt="0"/>
      <dgm:spPr/>
    </dgm:pt>
    <dgm:pt modelId="{78990C10-9570-44E4-8794-214BA84E221B}" type="pres">
      <dgm:prSet presAssocID="{324F82AD-41ED-4931-80C6-5853D1B15DA2}" presName="childText" presStyleLbl="conFgAcc1" presStyleIdx="1" presStyleCnt="3">
        <dgm:presLayoutVars>
          <dgm:bulletEnabled val="1"/>
        </dgm:presLayoutVars>
      </dgm:prSet>
      <dgm:spPr/>
    </dgm:pt>
    <dgm:pt modelId="{A9A5F824-C6DF-41D5-8DBE-D189C5089CF5}" type="pres">
      <dgm:prSet presAssocID="{A91CCC7F-1C50-4E48-9357-F1662DB93F8A}" presName="spaceBetweenRectangles" presStyleCnt="0"/>
      <dgm:spPr/>
    </dgm:pt>
    <dgm:pt modelId="{81C2E0EB-66A8-45AE-9E2D-356C116891EF}" type="pres">
      <dgm:prSet presAssocID="{5E1E17B6-CE58-4FCA-8C1A-7C482DBB31C9}" presName="parentLin" presStyleCnt="0"/>
      <dgm:spPr/>
    </dgm:pt>
    <dgm:pt modelId="{9DFEBB2D-7844-430D-8096-326C4EE39E0C}" type="pres">
      <dgm:prSet presAssocID="{5E1E17B6-CE58-4FCA-8C1A-7C482DBB31C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25E3EB6D-3AC1-4A56-AA78-B9D616A9F0EA}" type="pres">
      <dgm:prSet presAssocID="{5E1E17B6-CE58-4FCA-8C1A-7C482DBB31C9}" presName="parentText" presStyleLbl="node1" presStyleIdx="2" presStyleCnt="3" custScaleX="128175" custScaleY="259418" custLinFactNeighborX="14577" custLinFactNeighborY="-11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1806F1-3635-47B8-BD4D-A291C5F065C2}" type="pres">
      <dgm:prSet presAssocID="{5E1E17B6-CE58-4FCA-8C1A-7C482DBB31C9}" presName="negativeSpace" presStyleCnt="0"/>
      <dgm:spPr/>
    </dgm:pt>
    <dgm:pt modelId="{F984312A-8D76-4340-BC9C-43743ED79677}" type="pres">
      <dgm:prSet presAssocID="{5E1E17B6-CE58-4FCA-8C1A-7C482DBB31C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7AA8209-DEA4-4594-8DF2-60A0A262B6C4}" type="presOf" srcId="{5E1E17B6-CE58-4FCA-8C1A-7C482DBB31C9}" destId="{25E3EB6D-3AC1-4A56-AA78-B9D616A9F0EA}" srcOrd="1" destOrd="0" presId="urn:microsoft.com/office/officeart/2005/8/layout/list1"/>
    <dgm:cxn modelId="{20DA793C-38FC-4361-9902-B3DCB59754E5}" srcId="{32ADF867-D2B8-49DB-BF47-7999365F7AD0}" destId="{324F82AD-41ED-4931-80C6-5853D1B15DA2}" srcOrd="1" destOrd="0" parTransId="{A7B1BEE4-5888-4367-81F7-A0403A4C88E0}" sibTransId="{A91CCC7F-1C50-4E48-9357-F1662DB93F8A}"/>
    <dgm:cxn modelId="{33ED549B-1F13-4DEB-8C9D-957E0CD535B8}" type="presOf" srcId="{5E1E17B6-CE58-4FCA-8C1A-7C482DBB31C9}" destId="{9DFEBB2D-7844-430D-8096-326C4EE39E0C}" srcOrd="0" destOrd="0" presId="urn:microsoft.com/office/officeart/2005/8/layout/list1"/>
    <dgm:cxn modelId="{C557C15C-5087-49D9-9821-E13FA2D834AB}" type="presOf" srcId="{324F82AD-41ED-4931-80C6-5853D1B15DA2}" destId="{8A151698-550F-441C-B9CA-DFD04495259E}" srcOrd="0" destOrd="0" presId="urn:microsoft.com/office/officeart/2005/8/layout/list1"/>
    <dgm:cxn modelId="{ECDC2E17-9259-4949-A02F-BE8F8FB12715}" srcId="{32ADF867-D2B8-49DB-BF47-7999365F7AD0}" destId="{4B43D2C7-5988-43E9-A15F-2E7F11328569}" srcOrd="0" destOrd="0" parTransId="{5C888F19-0D6C-471B-A0EF-E98AF328053B}" sibTransId="{8A9C9EFA-C253-4464-86C6-EEAC721E9CD9}"/>
    <dgm:cxn modelId="{A1A085A9-426B-4301-B662-2E9E7E863BAF}" type="presOf" srcId="{32ADF867-D2B8-49DB-BF47-7999365F7AD0}" destId="{C41815FE-6F5B-4136-86B9-CC4F5B61B549}" srcOrd="0" destOrd="0" presId="urn:microsoft.com/office/officeart/2005/8/layout/list1"/>
    <dgm:cxn modelId="{2476B3D3-A959-478D-9313-00E66936F723}" type="presOf" srcId="{4B43D2C7-5988-43E9-A15F-2E7F11328569}" destId="{D6104051-6E58-4BE7-9228-1AE83CA6326E}" srcOrd="0" destOrd="0" presId="urn:microsoft.com/office/officeart/2005/8/layout/list1"/>
    <dgm:cxn modelId="{3B5C148C-3F8B-4C3D-AC9E-C0CFE6A7A370}" type="presOf" srcId="{324F82AD-41ED-4931-80C6-5853D1B15DA2}" destId="{CEEB0280-5ADC-46CB-998F-18BD358E41F0}" srcOrd="1" destOrd="0" presId="urn:microsoft.com/office/officeart/2005/8/layout/list1"/>
    <dgm:cxn modelId="{303CD331-17E3-44BD-BE09-9D84149DBF38}" srcId="{32ADF867-D2B8-49DB-BF47-7999365F7AD0}" destId="{5E1E17B6-CE58-4FCA-8C1A-7C482DBB31C9}" srcOrd="2" destOrd="0" parTransId="{B984C71F-F8D1-4CF7-A313-9852B012A82D}" sibTransId="{00EBB317-AAB1-4BCD-A8FE-1986C3A6687B}"/>
    <dgm:cxn modelId="{FBAE6128-2198-4AA0-B78B-C7C11D212B24}" type="presOf" srcId="{4B43D2C7-5988-43E9-A15F-2E7F11328569}" destId="{53416AEE-86B7-4C36-9E6C-D00894AC1F7F}" srcOrd="1" destOrd="0" presId="urn:microsoft.com/office/officeart/2005/8/layout/list1"/>
    <dgm:cxn modelId="{694FA2DD-41A5-4C14-BC15-D4BC9ED98D9E}" type="presParOf" srcId="{C41815FE-6F5B-4136-86B9-CC4F5B61B549}" destId="{DB7098AA-BBCF-4410-A848-8C4EFFC1B8E3}" srcOrd="0" destOrd="0" presId="urn:microsoft.com/office/officeart/2005/8/layout/list1"/>
    <dgm:cxn modelId="{CCD78755-4A08-48E4-A32C-71634091E0C7}" type="presParOf" srcId="{DB7098AA-BBCF-4410-A848-8C4EFFC1B8E3}" destId="{D6104051-6E58-4BE7-9228-1AE83CA6326E}" srcOrd="0" destOrd="0" presId="urn:microsoft.com/office/officeart/2005/8/layout/list1"/>
    <dgm:cxn modelId="{FC2B937F-BD28-4C18-8C85-547E20DCE57F}" type="presParOf" srcId="{DB7098AA-BBCF-4410-A848-8C4EFFC1B8E3}" destId="{53416AEE-86B7-4C36-9E6C-D00894AC1F7F}" srcOrd="1" destOrd="0" presId="urn:microsoft.com/office/officeart/2005/8/layout/list1"/>
    <dgm:cxn modelId="{B7DE43A0-66C0-415A-981D-DD84DB7D9682}" type="presParOf" srcId="{C41815FE-6F5B-4136-86B9-CC4F5B61B549}" destId="{AF8BCCEC-BC3E-400A-B914-1F21ADD99729}" srcOrd="1" destOrd="0" presId="urn:microsoft.com/office/officeart/2005/8/layout/list1"/>
    <dgm:cxn modelId="{8FF07E3A-92F4-4878-A9C4-6982E338E50B}" type="presParOf" srcId="{C41815FE-6F5B-4136-86B9-CC4F5B61B549}" destId="{9B68BCB7-AB93-460A-BD11-56ABDE9F1475}" srcOrd="2" destOrd="0" presId="urn:microsoft.com/office/officeart/2005/8/layout/list1"/>
    <dgm:cxn modelId="{DB620421-6F09-4004-93EB-D7C5D436EF48}" type="presParOf" srcId="{C41815FE-6F5B-4136-86B9-CC4F5B61B549}" destId="{FDE4551B-7E67-4C08-9C2D-AC9E971F0E4F}" srcOrd="3" destOrd="0" presId="urn:microsoft.com/office/officeart/2005/8/layout/list1"/>
    <dgm:cxn modelId="{4551FAFA-7C05-40FA-A31D-6A4290DCAF70}" type="presParOf" srcId="{C41815FE-6F5B-4136-86B9-CC4F5B61B549}" destId="{1A42F1F1-3B55-4E9E-97E5-964C8366BE79}" srcOrd="4" destOrd="0" presId="urn:microsoft.com/office/officeart/2005/8/layout/list1"/>
    <dgm:cxn modelId="{60E4D4EF-226C-4F27-ABEB-F8AD9567AF07}" type="presParOf" srcId="{1A42F1F1-3B55-4E9E-97E5-964C8366BE79}" destId="{8A151698-550F-441C-B9CA-DFD04495259E}" srcOrd="0" destOrd="0" presId="urn:microsoft.com/office/officeart/2005/8/layout/list1"/>
    <dgm:cxn modelId="{8413C437-3694-43CD-97D3-70C7F45F7E87}" type="presParOf" srcId="{1A42F1F1-3B55-4E9E-97E5-964C8366BE79}" destId="{CEEB0280-5ADC-46CB-998F-18BD358E41F0}" srcOrd="1" destOrd="0" presId="urn:microsoft.com/office/officeart/2005/8/layout/list1"/>
    <dgm:cxn modelId="{D90544DF-5E06-4229-A082-933E3323B9BC}" type="presParOf" srcId="{C41815FE-6F5B-4136-86B9-CC4F5B61B549}" destId="{333CC8A9-0E16-4CA7-8806-67BBA4F4A02D}" srcOrd="5" destOrd="0" presId="urn:microsoft.com/office/officeart/2005/8/layout/list1"/>
    <dgm:cxn modelId="{08A1BEBE-6DC7-4C1F-A505-BB5F386CF58D}" type="presParOf" srcId="{C41815FE-6F5B-4136-86B9-CC4F5B61B549}" destId="{78990C10-9570-44E4-8794-214BA84E221B}" srcOrd="6" destOrd="0" presId="urn:microsoft.com/office/officeart/2005/8/layout/list1"/>
    <dgm:cxn modelId="{55582109-33FC-4D14-9190-6EB121552204}" type="presParOf" srcId="{C41815FE-6F5B-4136-86B9-CC4F5B61B549}" destId="{A9A5F824-C6DF-41D5-8DBE-D189C5089CF5}" srcOrd="7" destOrd="0" presId="urn:microsoft.com/office/officeart/2005/8/layout/list1"/>
    <dgm:cxn modelId="{02A80081-3CAE-44CB-A776-32C3AC5E3738}" type="presParOf" srcId="{C41815FE-6F5B-4136-86B9-CC4F5B61B549}" destId="{81C2E0EB-66A8-45AE-9E2D-356C116891EF}" srcOrd="8" destOrd="0" presId="urn:microsoft.com/office/officeart/2005/8/layout/list1"/>
    <dgm:cxn modelId="{68CA4147-B826-4D36-84DB-EC1DE54D096D}" type="presParOf" srcId="{81C2E0EB-66A8-45AE-9E2D-356C116891EF}" destId="{9DFEBB2D-7844-430D-8096-326C4EE39E0C}" srcOrd="0" destOrd="0" presId="urn:microsoft.com/office/officeart/2005/8/layout/list1"/>
    <dgm:cxn modelId="{E6984F6D-494F-44BD-A776-6AB33BD0DB72}" type="presParOf" srcId="{81C2E0EB-66A8-45AE-9E2D-356C116891EF}" destId="{25E3EB6D-3AC1-4A56-AA78-B9D616A9F0EA}" srcOrd="1" destOrd="0" presId="urn:microsoft.com/office/officeart/2005/8/layout/list1"/>
    <dgm:cxn modelId="{8067FDE5-0884-4B19-8822-AA742694B930}" type="presParOf" srcId="{C41815FE-6F5B-4136-86B9-CC4F5B61B549}" destId="{E21806F1-3635-47B8-BD4D-A291C5F065C2}" srcOrd="9" destOrd="0" presId="urn:microsoft.com/office/officeart/2005/8/layout/list1"/>
    <dgm:cxn modelId="{3A3B04DC-DBC3-4F42-A2D1-FC1F98821DFF}" type="presParOf" srcId="{C41815FE-6F5B-4136-86B9-CC4F5B61B549}" destId="{F984312A-8D76-4340-BC9C-43743ED7967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ADF867-D2B8-49DB-BF47-7999365F7AD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43D2C7-5988-43E9-A15F-2E7F11328569}">
      <dgm:prSet custT="1"/>
      <dgm:spPr/>
      <dgm:t>
        <a:bodyPr/>
        <a:lstStyle/>
        <a:p>
          <a:r>
            <a:rPr lang="ru-RU" sz="2200" dirty="0" smtClean="0"/>
            <a:t>Определять необходимую квалификацию педагога, которая влияет на результаты обучения, воспитания и развития ребенка.</a:t>
          </a:r>
          <a:endParaRPr lang="ru-RU" sz="2200" dirty="0"/>
        </a:p>
      </dgm:t>
    </dgm:pt>
    <dgm:pt modelId="{5C888F19-0D6C-471B-A0EF-E98AF328053B}" type="parTrans" cxnId="{ECDC2E17-9259-4949-A02F-BE8F8FB12715}">
      <dgm:prSet/>
      <dgm:spPr/>
      <dgm:t>
        <a:bodyPr/>
        <a:lstStyle/>
        <a:p>
          <a:endParaRPr lang="ru-RU"/>
        </a:p>
      </dgm:t>
    </dgm:pt>
    <dgm:pt modelId="{8A9C9EFA-C253-4464-86C6-EEAC721E9CD9}" type="sibTrans" cxnId="{ECDC2E17-9259-4949-A02F-BE8F8FB12715}">
      <dgm:prSet/>
      <dgm:spPr/>
      <dgm:t>
        <a:bodyPr/>
        <a:lstStyle/>
        <a:p>
          <a:endParaRPr lang="ru-RU"/>
        </a:p>
      </dgm:t>
    </dgm:pt>
    <dgm:pt modelId="{E489BAD2-1338-42BF-A6AA-10559C11BB2F}">
      <dgm:prSet custT="1"/>
      <dgm:spPr/>
      <dgm:t>
        <a:bodyPr/>
        <a:lstStyle/>
        <a:p>
          <a:r>
            <a:rPr lang="ru-RU" sz="2200" dirty="0" smtClean="0"/>
            <a:t>Обеспечить необходимую подготовку педагога для получения высоких результатов его труда</a:t>
          </a:r>
          <a:endParaRPr lang="ru-RU" sz="2200" dirty="0"/>
        </a:p>
      </dgm:t>
    </dgm:pt>
    <dgm:pt modelId="{6CB79695-5A7E-4A22-B3E0-FD694113E888}" type="parTrans" cxnId="{C908819F-D797-44B1-8911-704733539528}">
      <dgm:prSet/>
      <dgm:spPr/>
      <dgm:t>
        <a:bodyPr/>
        <a:lstStyle/>
        <a:p>
          <a:endParaRPr lang="ru-RU"/>
        </a:p>
      </dgm:t>
    </dgm:pt>
    <dgm:pt modelId="{6EF31C18-C3A7-416F-9501-48655EF69556}" type="sibTrans" cxnId="{C908819F-D797-44B1-8911-704733539528}">
      <dgm:prSet/>
      <dgm:spPr/>
      <dgm:t>
        <a:bodyPr/>
        <a:lstStyle/>
        <a:p>
          <a:endParaRPr lang="ru-RU"/>
        </a:p>
      </dgm:t>
    </dgm:pt>
    <dgm:pt modelId="{BBF732A4-F9EE-4064-9022-C7E48136F6AF}">
      <dgm:prSet custT="1"/>
      <dgm:spPr/>
      <dgm:t>
        <a:bodyPr/>
        <a:lstStyle/>
        <a:p>
          <a:r>
            <a:rPr lang="ru-RU" sz="2200" dirty="0" smtClean="0"/>
            <a:t>Обеспечить необходимую осведомленность педагога о предъявляемых к нему требованиях</a:t>
          </a:r>
          <a:endParaRPr lang="ru-RU" sz="2200" dirty="0"/>
        </a:p>
      </dgm:t>
    </dgm:pt>
    <dgm:pt modelId="{6E6746F3-8F92-49E9-B334-1BC7A4B0748E}" type="parTrans" cxnId="{6F3F69C7-5AD2-4FF6-A9F8-F1C4DD5EFC9E}">
      <dgm:prSet/>
      <dgm:spPr/>
      <dgm:t>
        <a:bodyPr/>
        <a:lstStyle/>
        <a:p>
          <a:endParaRPr lang="ru-RU"/>
        </a:p>
      </dgm:t>
    </dgm:pt>
    <dgm:pt modelId="{EC19563B-F6D3-4CD0-A3F4-BE1921C77B37}" type="sibTrans" cxnId="{6F3F69C7-5AD2-4FF6-A9F8-F1C4DD5EFC9E}">
      <dgm:prSet/>
      <dgm:spPr/>
      <dgm:t>
        <a:bodyPr/>
        <a:lstStyle/>
        <a:p>
          <a:endParaRPr lang="ru-RU"/>
        </a:p>
      </dgm:t>
    </dgm:pt>
    <dgm:pt modelId="{894C01F2-8D0F-4F06-A0E3-AC4E4D0C4443}">
      <dgm:prSet custT="1"/>
      <dgm:spPr/>
      <dgm:t>
        <a:bodyPr/>
        <a:lstStyle/>
        <a:p>
          <a:r>
            <a:rPr lang="ru-RU" sz="2200" dirty="0" smtClean="0"/>
            <a:t>Содействовать вовлечению педагогов в решение задачи повышения качества образования.</a:t>
          </a:r>
          <a:endParaRPr lang="ru-RU" sz="2200" dirty="0"/>
        </a:p>
      </dgm:t>
    </dgm:pt>
    <dgm:pt modelId="{3047F90E-4E13-4450-96DE-72F98D48AA50}" type="parTrans" cxnId="{90B63525-1C16-4749-B28D-C046D16493DD}">
      <dgm:prSet/>
      <dgm:spPr/>
      <dgm:t>
        <a:bodyPr/>
        <a:lstStyle/>
        <a:p>
          <a:endParaRPr lang="ru-RU"/>
        </a:p>
      </dgm:t>
    </dgm:pt>
    <dgm:pt modelId="{79B7DE80-8C62-4C99-877B-759C0FCD4A99}" type="sibTrans" cxnId="{90B63525-1C16-4749-B28D-C046D16493DD}">
      <dgm:prSet/>
      <dgm:spPr/>
      <dgm:t>
        <a:bodyPr/>
        <a:lstStyle/>
        <a:p>
          <a:endParaRPr lang="ru-RU"/>
        </a:p>
      </dgm:t>
    </dgm:pt>
    <dgm:pt modelId="{C41815FE-6F5B-4136-86B9-CC4F5B61B549}" type="pres">
      <dgm:prSet presAssocID="{32ADF867-D2B8-49DB-BF47-7999365F7AD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7098AA-BBCF-4410-A848-8C4EFFC1B8E3}" type="pres">
      <dgm:prSet presAssocID="{4B43D2C7-5988-43E9-A15F-2E7F11328569}" presName="parentLin" presStyleCnt="0"/>
      <dgm:spPr/>
    </dgm:pt>
    <dgm:pt modelId="{D6104051-6E58-4BE7-9228-1AE83CA6326E}" type="pres">
      <dgm:prSet presAssocID="{4B43D2C7-5988-43E9-A15F-2E7F1132856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3416AEE-86B7-4C36-9E6C-D00894AC1F7F}" type="pres">
      <dgm:prSet presAssocID="{4B43D2C7-5988-43E9-A15F-2E7F11328569}" presName="parentText" presStyleLbl="node1" presStyleIdx="0" presStyleCnt="4" custScaleX="125199" custScaleY="3030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8BCCEC-BC3E-400A-B914-1F21ADD99729}" type="pres">
      <dgm:prSet presAssocID="{4B43D2C7-5988-43E9-A15F-2E7F11328569}" presName="negativeSpace" presStyleCnt="0"/>
      <dgm:spPr/>
    </dgm:pt>
    <dgm:pt modelId="{9B68BCB7-AB93-460A-BD11-56ABDE9F1475}" type="pres">
      <dgm:prSet presAssocID="{4B43D2C7-5988-43E9-A15F-2E7F11328569}" presName="childText" presStyleLbl="conFgAcc1" presStyleIdx="0" presStyleCnt="4">
        <dgm:presLayoutVars>
          <dgm:bulletEnabled val="1"/>
        </dgm:presLayoutVars>
      </dgm:prSet>
      <dgm:spPr/>
    </dgm:pt>
    <dgm:pt modelId="{FDE4551B-7E67-4C08-9C2D-AC9E971F0E4F}" type="pres">
      <dgm:prSet presAssocID="{8A9C9EFA-C253-4464-86C6-EEAC721E9CD9}" presName="spaceBetweenRectangles" presStyleCnt="0"/>
      <dgm:spPr/>
    </dgm:pt>
    <dgm:pt modelId="{C5CA3366-9E4D-4868-A060-8932049FA7F3}" type="pres">
      <dgm:prSet presAssocID="{E489BAD2-1338-42BF-A6AA-10559C11BB2F}" presName="parentLin" presStyleCnt="0"/>
      <dgm:spPr/>
    </dgm:pt>
    <dgm:pt modelId="{BAABEB52-CD6A-4973-9E38-1E3F831919B9}" type="pres">
      <dgm:prSet presAssocID="{E489BAD2-1338-42BF-A6AA-10559C11BB2F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2629AAF0-9DA1-42AF-94D2-FA60CE4509C6}" type="pres">
      <dgm:prSet presAssocID="{E489BAD2-1338-42BF-A6AA-10559C11BB2F}" presName="parentText" presStyleLbl="node1" presStyleIdx="1" presStyleCnt="4" custScaleX="127679" custScaleY="232993" custLinFactNeighborX="-20145" custLinFactNeighborY="-213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4ABF18-355C-4D85-9DA6-82DDCA971114}" type="pres">
      <dgm:prSet presAssocID="{E489BAD2-1338-42BF-A6AA-10559C11BB2F}" presName="negativeSpace" presStyleCnt="0"/>
      <dgm:spPr/>
    </dgm:pt>
    <dgm:pt modelId="{49E4A387-141F-4797-82C0-280CAF195D3D}" type="pres">
      <dgm:prSet presAssocID="{E489BAD2-1338-42BF-A6AA-10559C11BB2F}" presName="childText" presStyleLbl="conFgAcc1" presStyleIdx="1" presStyleCnt="4" custLinFactNeighborX="-348" custLinFactNeighborY="-96037">
        <dgm:presLayoutVars>
          <dgm:bulletEnabled val="1"/>
        </dgm:presLayoutVars>
      </dgm:prSet>
      <dgm:spPr/>
    </dgm:pt>
    <dgm:pt modelId="{B4165940-4305-46F5-874D-400FE397C513}" type="pres">
      <dgm:prSet presAssocID="{6EF31C18-C3A7-416F-9501-48655EF69556}" presName="spaceBetweenRectangles" presStyleCnt="0"/>
      <dgm:spPr/>
    </dgm:pt>
    <dgm:pt modelId="{82F1E427-110E-4258-BA19-DFDAD07C503F}" type="pres">
      <dgm:prSet presAssocID="{BBF732A4-F9EE-4064-9022-C7E48136F6AF}" presName="parentLin" presStyleCnt="0"/>
      <dgm:spPr/>
    </dgm:pt>
    <dgm:pt modelId="{42BB30AB-C98C-45E4-ADD3-C17849B74B25}" type="pres">
      <dgm:prSet presAssocID="{BBF732A4-F9EE-4064-9022-C7E48136F6AF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21A2B84-3067-4C62-9505-F47FB913E7C5}" type="pres">
      <dgm:prSet presAssocID="{BBF732A4-F9EE-4064-9022-C7E48136F6AF}" presName="parentText" presStyleLbl="node1" presStyleIdx="2" presStyleCnt="4" custScaleX="127915" custScaleY="267110" custLinFactNeighborX="-2784" custLinFactNeighborY="-95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5BA482-C08A-42B4-BF25-B2B74C2810D5}" type="pres">
      <dgm:prSet presAssocID="{BBF732A4-F9EE-4064-9022-C7E48136F6AF}" presName="negativeSpace" presStyleCnt="0"/>
      <dgm:spPr/>
    </dgm:pt>
    <dgm:pt modelId="{422B6628-D2F0-4596-9F62-E01378FDABF3}" type="pres">
      <dgm:prSet presAssocID="{BBF732A4-F9EE-4064-9022-C7E48136F6AF}" presName="childText" presStyleLbl="conFgAcc1" presStyleIdx="2" presStyleCnt="4" custLinFactNeighborX="-348" custLinFactNeighborY="-17832">
        <dgm:presLayoutVars>
          <dgm:bulletEnabled val="1"/>
        </dgm:presLayoutVars>
      </dgm:prSet>
      <dgm:spPr/>
    </dgm:pt>
    <dgm:pt modelId="{C4332E2C-1A77-40FB-9B88-1DF0F9F2F13B}" type="pres">
      <dgm:prSet presAssocID="{EC19563B-F6D3-4CD0-A3F4-BE1921C77B37}" presName="spaceBetweenRectangles" presStyleCnt="0"/>
      <dgm:spPr/>
    </dgm:pt>
    <dgm:pt modelId="{F270779A-7C39-41BE-8E8B-C22366D4E3DE}" type="pres">
      <dgm:prSet presAssocID="{894C01F2-8D0F-4F06-A0E3-AC4E4D0C4443}" presName="parentLin" presStyleCnt="0"/>
      <dgm:spPr/>
    </dgm:pt>
    <dgm:pt modelId="{F8016CA5-64A4-4F11-A128-3480EFE8473F}" type="pres">
      <dgm:prSet presAssocID="{894C01F2-8D0F-4F06-A0E3-AC4E4D0C444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DB600E0A-6C12-4A19-BED2-F90FC8C1069D}" type="pres">
      <dgm:prSet presAssocID="{894C01F2-8D0F-4F06-A0E3-AC4E4D0C4443}" presName="parentText" presStyleLbl="node1" presStyleIdx="3" presStyleCnt="4" custScaleX="127541" custScaleY="2539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95C827-E9D3-4AAF-BBB1-58F4AD9B8396}" type="pres">
      <dgm:prSet presAssocID="{894C01F2-8D0F-4F06-A0E3-AC4E4D0C4443}" presName="negativeSpace" presStyleCnt="0"/>
      <dgm:spPr/>
    </dgm:pt>
    <dgm:pt modelId="{1E386000-6750-463E-9DB3-C7035A5C6BD3}" type="pres">
      <dgm:prSet presAssocID="{894C01F2-8D0F-4F06-A0E3-AC4E4D0C444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FA3F443-0E41-4A37-8F81-9420524BE5B6}" type="presOf" srcId="{32ADF867-D2B8-49DB-BF47-7999365F7AD0}" destId="{C41815FE-6F5B-4136-86B9-CC4F5B61B549}" srcOrd="0" destOrd="0" presId="urn:microsoft.com/office/officeart/2005/8/layout/list1"/>
    <dgm:cxn modelId="{C908819F-D797-44B1-8911-704733539528}" srcId="{32ADF867-D2B8-49DB-BF47-7999365F7AD0}" destId="{E489BAD2-1338-42BF-A6AA-10559C11BB2F}" srcOrd="1" destOrd="0" parTransId="{6CB79695-5A7E-4A22-B3E0-FD694113E888}" sibTransId="{6EF31C18-C3A7-416F-9501-48655EF69556}"/>
    <dgm:cxn modelId="{6F3F69C7-5AD2-4FF6-A9F8-F1C4DD5EFC9E}" srcId="{32ADF867-D2B8-49DB-BF47-7999365F7AD0}" destId="{BBF732A4-F9EE-4064-9022-C7E48136F6AF}" srcOrd="2" destOrd="0" parTransId="{6E6746F3-8F92-49E9-B334-1BC7A4B0748E}" sibTransId="{EC19563B-F6D3-4CD0-A3F4-BE1921C77B37}"/>
    <dgm:cxn modelId="{F83A8EBB-031B-4903-9C8B-B1F35BABEE81}" type="presOf" srcId="{E489BAD2-1338-42BF-A6AA-10559C11BB2F}" destId="{BAABEB52-CD6A-4973-9E38-1E3F831919B9}" srcOrd="0" destOrd="0" presId="urn:microsoft.com/office/officeart/2005/8/layout/list1"/>
    <dgm:cxn modelId="{ECDC2E17-9259-4949-A02F-BE8F8FB12715}" srcId="{32ADF867-D2B8-49DB-BF47-7999365F7AD0}" destId="{4B43D2C7-5988-43E9-A15F-2E7F11328569}" srcOrd="0" destOrd="0" parTransId="{5C888F19-0D6C-471B-A0EF-E98AF328053B}" sibTransId="{8A9C9EFA-C253-4464-86C6-EEAC721E9CD9}"/>
    <dgm:cxn modelId="{D05FF808-6669-4CE7-A241-5CD467D745E6}" type="presOf" srcId="{BBF732A4-F9EE-4064-9022-C7E48136F6AF}" destId="{721A2B84-3067-4C62-9505-F47FB913E7C5}" srcOrd="1" destOrd="0" presId="urn:microsoft.com/office/officeart/2005/8/layout/list1"/>
    <dgm:cxn modelId="{B1F44FD1-A8D4-4DE2-B274-C9078C02F03A}" type="presOf" srcId="{4B43D2C7-5988-43E9-A15F-2E7F11328569}" destId="{53416AEE-86B7-4C36-9E6C-D00894AC1F7F}" srcOrd="1" destOrd="0" presId="urn:microsoft.com/office/officeart/2005/8/layout/list1"/>
    <dgm:cxn modelId="{676A54B4-C590-4F56-B468-C209A0BFED4E}" type="presOf" srcId="{BBF732A4-F9EE-4064-9022-C7E48136F6AF}" destId="{42BB30AB-C98C-45E4-ADD3-C17849B74B25}" srcOrd="0" destOrd="0" presId="urn:microsoft.com/office/officeart/2005/8/layout/list1"/>
    <dgm:cxn modelId="{F84FFCC2-F0FE-4E1D-A0F3-9CCCE69FF18D}" type="presOf" srcId="{E489BAD2-1338-42BF-A6AA-10559C11BB2F}" destId="{2629AAF0-9DA1-42AF-94D2-FA60CE4509C6}" srcOrd="1" destOrd="0" presId="urn:microsoft.com/office/officeart/2005/8/layout/list1"/>
    <dgm:cxn modelId="{1427242A-A5CA-4A04-9C9C-D745036B28EF}" type="presOf" srcId="{894C01F2-8D0F-4F06-A0E3-AC4E4D0C4443}" destId="{F8016CA5-64A4-4F11-A128-3480EFE8473F}" srcOrd="0" destOrd="0" presId="urn:microsoft.com/office/officeart/2005/8/layout/list1"/>
    <dgm:cxn modelId="{97A5D9B7-E407-45EC-8FC0-8B06800E0DBB}" type="presOf" srcId="{4B43D2C7-5988-43E9-A15F-2E7F11328569}" destId="{D6104051-6E58-4BE7-9228-1AE83CA6326E}" srcOrd="0" destOrd="0" presId="urn:microsoft.com/office/officeart/2005/8/layout/list1"/>
    <dgm:cxn modelId="{D5065AF8-928D-48FA-946C-8CFAEA109EC0}" type="presOf" srcId="{894C01F2-8D0F-4F06-A0E3-AC4E4D0C4443}" destId="{DB600E0A-6C12-4A19-BED2-F90FC8C1069D}" srcOrd="1" destOrd="0" presId="urn:microsoft.com/office/officeart/2005/8/layout/list1"/>
    <dgm:cxn modelId="{90B63525-1C16-4749-B28D-C046D16493DD}" srcId="{32ADF867-D2B8-49DB-BF47-7999365F7AD0}" destId="{894C01F2-8D0F-4F06-A0E3-AC4E4D0C4443}" srcOrd="3" destOrd="0" parTransId="{3047F90E-4E13-4450-96DE-72F98D48AA50}" sibTransId="{79B7DE80-8C62-4C99-877B-759C0FCD4A99}"/>
    <dgm:cxn modelId="{630F2E69-6A4E-4071-9D9A-77D086BEFD66}" type="presParOf" srcId="{C41815FE-6F5B-4136-86B9-CC4F5B61B549}" destId="{DB7098AA-BBCF-4410-A848-8C4EFFC1B8E3}" srcOrd="0" destOrd="0" presId="urn:microsoft.com/office/officeart/2005/8/layout/list1"/>
    <dgm:cxn modelId="{7A49D23F-9AA0-433F-BCBE-034642DEC31D}" type="presParOf" srcId="{DB7098AA-BBCF-4410-A848-8C4EFFC1B8E3}" destId="{D6104051-6E58-4BE7-9228-1AE83CA6326E}" srcOrd="0" destOrd="0" presId="urn:microsoft.com/office/officeart/2005/8/layout/list1"/>
    <dgm:cxn modelId="{2BD3F244-CDC8-4413-85B8-20331D0DC948}" type="presParOf" srcId="{DB7098AA-BBCF-4410-A848-8C4EFFC1B8E3}" destId="{53416AEE-86B7-4C36-9E6C-D00894AC1F7F}" srcOrd="1" destOrd="0" presId="urn:microsoft.com/office/officeart/2005/8/layout/list1"/>
    <dgm:cxn modelId="{CB887B43-445A-4843-A299-1D7E14645498}" type="presParOf" srcId="{C41815FE-6F5B-4136-86B9-CC4F5B61B549}" destId="{AF8BCCEC-BC3E-400A-B914-1F21ADD99729}" srcOrd="1" destOrd="0" presId="urn:microsoft.com/office/officeart/2005/8/layout/list1"/>
    <dgm:cxn modelId="{E144B09F-B2F3-4542-B22B-CC6BE7D654D3}" type="presParOf" srcId="{C41815FE-6F5B-4136-86B9-CC4F5B61B549}" destId="{9B68BCB7-AB93-460A-BD11-56ABDE9F1475}" srcOrd="2" destOrd="0" presId="urn:microsoft.com/office/officeart/2005/8/layout/list1"/>
    <dgm:cxn modelId="{58EA8548-2B71-49C4-B98A-0B19A403AF37}" type="presParOf" srcId="{C41815FE-6F5B-4136-86B9-CC4F5B61B549}" destId="{FDE4551B-7E67-4C08-9C2D-AC9E971F0E4F}" srcOrd="3" destOrd="0" presId="urn:microsoft.com/office/officeart/2005/8/layout/list1"/>
    <dgm:cxn modelId="{60AF901E-4D1F-4184-BEAF-69BE3868C93D}" type="presParOf" srcId="{C41815FE-6F5B-4136-86B9-CC4F5B61B549}" destId="{C5CA3366-9E4D-4868-A060-8932049FA7F3}" srcOrd="4" destOrd="0" presId="urn:microsoft.com/office/officeart/2005/8/layout/list1"/>
    <dgm:cxn modelId="{85A64B4C-57C5-48A0-AEFE-56E416BD4E8F}" type="presParOf" srcId="{C5CA3366-9E4D-4868-A060-8932049FA7F3}" destId="{BAABEB52-CD6A-4973-9E38-1E3F831919B9}" srcOrd="0" destOrd="0" presId="urn:microsoft.com/office/officeart/2005/8/layout/list1"/>
    <dgm:cxn modelId="{3FC4A1E0-EFDD-4722-BC51-F19B4189A7DC}" type="presParOf" srcId="{C5CA3366-9E4D-4868-A060-8932049FA7F3}" destId="{2629AAF0-9DA1-42AF-94D2-FA60CE4509C6}" srcOrd="1" destOrd="0" presId="urn:microsoft.com/office/officeart/2005/8/layout/list1"/>
    <dgm:cxn modelId="{ADFAD8D2-83D6-4FED-A5BF-D58CA964821C}" type="presParOf" srcId="{C41815FE-6F5B-4136-86B9-CC4F5B61B549}" destId="{7F4ABF18-355C-4D85-9DA6-82DDCA971114}" srcOrd="5" destOrd="0" presId="urn:microsoft.com/office/officeart/2005/8/layout/list1"/>
    <dgm:cxn modelId="{1657593C-FD61-4533-ACB5-A03F10AEA4AC}" type="presParOf" srcId="{C41815FE-6F5B-4136-86B9-CC4F5B61B549}" destId="{49E4A387-141F-4797-82C0-280CAF195D3D}" srcOrd="6" destOrd="0" presId="urn:microsoft.com/office/officeart/2005/8/layout/list1"/>
    <dgm:cxn modelId="{AA09497D-78AD-4B85-95FE-EF207C170A84}" type="presParOf" srcId="{C41815FE-6F5B-4136-86B9-CC4F5B61B549}" destId="{B4165940-4305-46F5-874D-400FE397C513}" srcOrd="7" destOrd="0" presId="urn:microsoft.com/office/officeart/2005/8/layout/list1"/>
    <dgm:cxn modelId="{16D8BD90-8057-4EB0-AD66-FDEAB6874C1D}" type="presParOf" srcId="{C41815FE-6F5B-4136-86B9-CC4F5B61B549}" destId="{82F1E427-110E-4258-BA19-DFDAD07C503F}" srcOrd="8" destOrd="0" presId="urn:microsoft.com/office/officeart/2005/8/layout/list1"/>
    <dgm:cxn modelId="{4AD621A4-3637-4910-9AD7-5689D6BA2347}" type="presParOf" srcId="{82F1E427-110E-4258-BA19-DFDAD07C503F}" destId="{42BB30AB-C98C-45E4-ADD3-C17849B74B25}" srcOrd="0" destOrd="0" presId="urn:microsoft.com/office/officeart/2005/8/layout/list1"/>
    <dgm:cxn modelId="{1F06995B-80D2-4571-BD82-2CA3101B15DD}" type="presParOf" srcId="{82F1E427-110E-4258-BA19-DFDAD07C503F}" destId="{721A2B84-3067-4C62-9505-F47FB913E7C5}" srcOrd="1" destOrd="0" presId="urn:microsoft.com/office/officeart/2005/8/layout/list1"/>
    <dgm:cxn modelId="{CFF33C3D-C046-49EA-86D8-38E5FC4BB793}" type="presParOf" srcId="{C41815FE-6F5B-4136-86B9-CC4F5B61B549}" destId="{925BA482-C08A-42B4-BF25-B2B74C2810D5}" srcOrd="9" destOrd="0" presId="urn:microsoft.com/office/officeart/2005/8/layout/list1"/>
    <dgm:cxn modelId="{AF21A70E-201A-4569-BE99-B09E79CC18C1}" type="presParOf" srcId="{C41815FE-6F5B-4136-86B9-CC4F5B61B549}" destId="{422B6628-D2F0-4596-9F62-E01378FDABF3}" srcOrd="10" destOrd="0" presId="urn:microsoft.com/office/officeart/2005/8/layout/list1"/>
    <dgm:cxn modelId="{46C5CE26-2633-4A3E-A5BD-7D293A2D1374}" type="presParOf" srcId="{C41815FE-6F5B-4136-86B9-CC4F5B61B549}" destId="{C4332E2C-1A77-40FB-9B88-1DF0F9F2F13B}" srcOrd="11" destOrd="0" presId="urn:microsoft.com/office/officeart/2005/8/layout/list1"/>
    <dgm:cxn modelId="{95FFFBB0-74D1-499B-AA0A-7DE1C7BA42B9}" type="presParOf" srcId="{C41815FE-6F5B-4136-86B9-CC4F5B61B549}" destId="{F270779A-7C39-41BE-8E8B-C22366D4E3DE}" srcOrd="12" destOrd="0" presId="urn:microsoft.com/office/officeart/2005/8/layout/list1"/>
    <dgm:cxn modelId="{395F56ED-6183-4179-BA26-2A8B168F0325}" type="presParOf" srcId="{F270779A-7C39-41BE-8E8B-C22366D4E3DE}" destId="{F8016CA5-64A4-4F11-A128-3480EFE8473F}" srcOrd="0" destOrd="0" presId="urn:microsoft.com/office/officeart/2005/8/layout/list1"/>
    <dgm:cxn modelId="{82DE9240-71D8-4E13-BB56-378DF02595B9}" type="presParOf" srcId="{F270779A-7C39-41BE-8E8B-C22366D4E3DE}" destId="{DB600E0A-6C12-4A19-BED2-F90FC8C1069D}" srcOrd="1" destOrd="0" presId="urn:microsoft.com/office/officeart/2005/8/layout/list1"/>
    <dgm:cxn modelId="{ED798284-FDC4-464D-92F4-A53A4DDE6477}" type="presParOf" srcId="{C41815FE-6F5B-4136-86B9-CC4F5B61B549}" destId="{0A95C827-E9D3-4AAF-BBB1-58F4AD9B8396}" srcOrd="13" destOrd="0" presId="urn:microsoft.com/office/officeart/2005/8/layout/list1"/>
    <dgm:cxn modelId="{597F9266-36B2-4A6D-AC02-0D2C02042EC1}" type="presParOf" srcId="{C41815FE-6F5B-4136-86B9-CC4F5B61B549}" destId="{1E386000-6750-463E-9DB3-C7035A5C6BD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F6CE97-2434-48E2-B9C0-0FA3113B21F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747AE9-5D44-4F15-9A86-00E86266538B}">
      <dgm:prSet phldrT="[Текст]" custT="1"/>
      <dgm:spPr/>
      <dgm:t>
        <a:bodyPr/>
        <a:lstStyle/>
        <a:p>
          <a:r>
            <a:rPr lang="ru-RU" sz="3200" b="1" dirty="0" smtClean="0">
              <a:latin typeface="Times New Roman" pitchFamily="18" charset="0"/>
              <a:cs typeface="Times New Roman" pitchFamily="18" charset="0"/>
            </a:rPr>
            <a:t>Аудит</a:t>
          </a:r>
        </a:p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систематический, независимый и документируемый процесс получения сведений и их объективного оценивания в целях установления степени выполнения требований.</a:t>
          </a:r>
          <a:endParaRPr lang="ru-RU" sz="2400" dirty="0"/>
        </a:p>
      </dgm:t>
    </dgm:pt>
    <dgm:pt modelId="{1D1C1FFD-C473-4AD7-8ED9-01CE5BB74A59}" type="parTrans" cxnId="{62308216-5708-48FA-B33A-FC238EB4A019}">
      <dgm:prSet/>
      <dgm:spPr/>
      <dgm:t>
        <a:bodyPr/>
        <a:lstStyle/>
        <a:p>
          <a:endParaRPr lang="ru-RU"/>
        </a:p>
      </dgm:t>
    </dgm:pt>
    <dgm:pt modelId="{F23871E3-360C-456A-95C4-AB10D5B60C1C}" type="sibTrans" cxnId="{62308216-5708-48FA-B33A-FC238EB4A019}">
      <dgm:prSet/>
      <dgm:spPr/>
      <dgm:t>
        <a:bodyPr/>
        <a:lstStyle/>
        <a:p>
          <a:endParaRPr lang="ru-RU"/>
        </a:p>
      </dgm:t>
    </dgm:pt>
    <dgm:pt modelId="{783D8C0D-70B8-4533-B611-4F305F7BDFDB}">
      <dgm:prSet phldrT="[Текст]" custT="1"/>
      <dgm:spPr/>
      <dgm:t>
        <a:bodyPr/>
        <a:lstStyle/>
        <a:p>
          <a:r>
            <a:rPr lang="ru-RU" sz="4000" dirty="0" smtClean="0">
              <a:latin typeface="Times New Roman" pitchFamily="18" charset="0"/>
              <a:cs typeface="Times New Roman" pitchFamily="18" charset="0"/>
            </a:rPr>
            <a:t>Внутренний аудит</a:t>
          </a:r>
          <a:endParaRPr lang="ru-RU" sz="4000" dirty="0">
            <a:latin typeface="Times New Roman" pitchFamily="18" charset="0"/>
            <a:cs typeface="Times New Roman" pitchFamily="18" charset="0"/>
          </a:endParaRPr>
        </a:p>
      </dgm:t>
    </dgm:pt>
    <dgm:pt modelId="{EB835AB1-968C-4D76-A3A3-71D3325A340C}" type="parTrans" cxnId="{A49FB65D-9D9C-4937-BDC6-E6D287D34251}">
      <dgm:prSet/>
      <dgm:spPr/>
      <dgm:t>
        <a:bodyPr/>
        <a:lstStyle/>
        <a:p>
          <a:endParaRPr lang="ru-RU"/>
        </a:p>
      </dgm:t>
    </dgm:pt>
    <dgm:pt modelId="{B7C21DAC-AC9D-4892-8190-E280754A6DEB}" type="sibTrans" cxnId="{A49FB65D-9D9C-4937-BDC6-E6D287D34251}">
      <dgm:prSet/>
      <dgm:spPr/>
      <dgm:t>
        <a:bodyPr/>
        <a:lstStyle/>
        <a:p>
          <a:endParaRPr lang="ru-RU"/>
        </a:p>
      </dgm:t>
    </dgm:pt>
    <dgm:pt modelId="{FDFD2FD5-BDDE-4AC7-A28E-28254B158405}">
      <dgm:prSet phldrT="[Текст]" custT="1"/>
      <dgm:spPr/>
      <dgm:t>
        <a:bodyPr/>
        <a:lstStyle/>
        <a:p>
          <a:r>
            <a:rPr lang="ru-RU" sz="4000" dirty="0" smtClean="0">
              <a:latin typeface="Times New Roman" pitchFamily="18" charset="0"/>
              <a:cs typeface="Times New Roman" pitchFamily="18" charset="0"/>
            </a:rPr>
            <a:t>Внешний аудит</a:t>
          </a:r>
          <a:endParaRPr lang="ru-RU" sz="4000" dirty="0">
            <a:latin typeface="Times New Roman" pitchFamily="18" charset="0"/>
            <a:cs typeface="Times New Roman" pitchFamily="18" charset="0"/>
          </a:endParaRPr>
        </a:p>
      </dgm:t>
    </dgm:pt>
    <dgm:pt modelId="{8E5E3654-EDEB-41A8-83CE-50624412751E}" type="parTrans" cxnId="{70A009C5-DEE8-481C-A34E-70A2F6030E60}">
      <dgm:prSet/>
      <dgm:spPr/>
      <dgm:t>
        <a:bodyPr/>
        <a:lstStyle/>
        <a:p>
          <a:endParaRPr lang="ru-RU"/>
        </a:p>
      </dgm:t>
    </dgm:pt>
    <dgm:pt modelId="{7DF0FC48-6CC3-4D9D-BC13-5FB964479256}" type="sibTrans" cxnId="{70A009C5-DEE8-481C-A34E-70A2F6030E60}">
      <dgm:prSet/>
      <dgm:spPr/>
      <dgm:t>
        <a:bodyPr/>
        <a:lstStyle/>
        <a:p>
          <a:endParaRPr lang="ru-RU"/>
        </a:p>
      </dgm:t>
    </dgm:pt>
    <dgm:pt modelId="{ACD66F50-6C6B-46C4-A4B5-F839FD74E41E}" type="pres">
      <dgm:prSet presAssocID="{7EF6CE97-2434-48E2-B9C0-0FA3113B21F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9F6D93C-C8C3-4D4A-B909-487B638FC83D}" type="pres">
      <dgm:prSet presAssocID="{EB747AE9-5D44-4F15-9A86-00E86266538B}" presName="hierRoot1" presStyleCnt="0"/>
      <dgm:spPr/>
    </dgm:pt>
    <dgm:pt modelId="{28C27E94-735E-46B5-8922-A1FAAE5A48D6}" type="pres">
      <dgm:prSet presAssocID="{EB747AE9-5D44-4F15-9A86-00E86266538B}" presName="composite" presStyleCnt="0"/>
      <dgm:spPr/>
    </dgm:pt>
    <dgm:pt modelId="{2466CFB4-D5CF-4C59-8BEB-79BE78B4C522}" type="pres">
      <dgm:prSet presAssocID="{EB747AE9-5D44-4F15-9A86-00E86266538B}" presName="background" presStyleLbl="node0" presStyleIdx="0" presStyleCnt="1"/>
      <dgm:spPr/>
    </dgm:pt>
    <dgm:pt modelId="{A52EC692-314B-4704-952E-1E69E5D7073C}" type="pres">
      <dgm:prSet presAssocID="{EB747AE9-5D44-4F15-9A86-00E86266538B}" presName="text" presStyleLbl="fgAcc0" presStyleIdx="0" presStyleCnt="1" custScaleX="170487" custScaleY="1358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017700-92DB-463A-A9BF-6046E9D7D8A7}" type="pres">
      <dgm:prSet presAssocID="{EB747AE9-5D44-4F15-9A86-00E86266538B}" presName="hierChild2" presStyleCnt="0"/>
      <dgm:spPr/>
    </dgm:pt>
    <dgm:pt modelId="{E0DCBC0E-C8D8-42D3-AECD-C4410490DB4C}" type="pres">
      <dgm:prSet presAssocID="{EB835AB1-968C-4D76-A3A3-71D3325A340C}" presName="Name10" presStyleLbl="parChTrans1D2" presStyleIdx="0" presStyleCnt="2"/>
      <dgm:spPr/>
      <dgm:t>
        <a:bodyPr/>
        <a:lstStyle/>
        <a:p>
          <a:endParaRPr lang="ru-RU"/>
        </a:p>
      </dgm:t>
    </dgm:pt>
    <dgm:pt modelId="{AA5070E3-6456-4A10-B046-BC7D80F4B21F}" type="pres">
      <dgm:prSet presAssocID="{783D8C0D-70B8-4533-B611-4F305F7BDFDB}" presName="hierRoot2" presStyleCnt="0"/>
      <dgm:spPr/>
    </dgm:pt>
    <dgm:pt modelId="{B89BD1A0-98A9-4447-B6F8-267FE360F15C}" type="pres">
      <dgm:prSet presAssocID="{783D8C0D-70B8-4533-B611-4F305F7BDFDB}" presName="composite2" presStyleCnt="0"/>
      <dgm:spPr/>
    </dgm:pt>
    <dgm:pt modelId="{CC0635F6-C605-4F24-8833-2E3F35FA9B24}" type="pres">
      <dgm:prSet presAssocID="{783D8C0D-70B8-4533-B611-4F305F7BDFDB}" presName="background2" presStyleLbl="node2" presStyleIdx="0" presStyleCnt="2"/>
      <dgm:spPr/>
    </dgm:pt>
    <dgm:pt modelId="{AD81C6C1-1FF8-40B9-AAFC-83B085880291}" type="pres">
      <dgm:prSet presAssocID="{783D8C0D-70B8-4533-B611-4F305F7BDFD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880A77-8805-4291-B6DA-17D772059C54}" type="pres">
      <dgm:prSet presAssocID="{783D8C0D-70B8-4533-B611-4F305F7BDFDB}" presName="hierChild3" presStyleCnt="0"/>
      <dgm:spPr/>
    </dgm:pt>
    <dgm:pt modelId="{8CDEEE18-8194-43FD-B601-076CBA75427F}" type="pres">
      <dgm:prSet presAssocID="{8E5E3654-EDEB-41A8-83CE-50624412751E}" presName="Name10" presStyleLbl="parChTrans1D2" presStyleIdx="1" presStyleCnt="2"/>
      <dgm:spPr/>
      <dgm:t>
        <a:bodyPr/>
        <a:lstStyle/>
        <a:p>
          <a:endParaRPr lang="ru-RU"/>
        </a:p>
      </dgm:t>
    </dgm:pt>
    <dgm:pt modelId="{7495A795-F892-42E6-9AA6-FD393865AC02}" type="pres">
      <dgm:prSet presAssocID="{FDFD2FD5-BDDE-4AC7-A28E-28254B158405}" presName="hierRoot2" presStyleCnt="0"/>
      <dgm:spPr/>
    </dgm:pt>
    <dgm:pt modelId="{1ABCA479-CD26-4396-97DB-2545AF557FBC}" type="pres">
      <dgm:prSet presAssocID="{FDFD2FD5-BDDE-4AC7-A28E-28254B158405}" presName="composite2" presStyleCnt="0"/>
      <dgm:spPr/>
    </dgm:pt>
    <dgm:pt modelId="{960D3EE2-C708-423E-A6C5-F8C0B92368DE}" type="pres">
      <dgm:prSet presAssocID="{FDFD2FD5-BDDE-4AC7-A28E-28254B158405}" presName="background2" presStyleLbl="node2" presStyleIdx="1" presStyleCnt="2"/>
      <dgm:spPr/>
    </dgm:pt>
    <dgm:pt modelId="{E4CC4356-BBB8-4A0E-8DDC-D57448125C38}" type="pres">
      <dgm:prSet presAssocID="{FDFD2FD5-BDDE-4AC7-A28E-28254B158405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35C887-896F-450F-81F0-3AF225AE9AC4}" type="pres">
      <dgm:prSet presAssocID="{FDFD2FD5-BDDE-4AC7-A28E-28254B158405}" presName="hierChild3" presStyleCnt="0"/>
      <dgm:spPr/>
    </dgm:pt>
  </dgm:ptLst>
  <dgm:cxnLst>
    <dgm:cxn modelId="{5099D2EC-7CBD-468F-B498-C02419FEC6D9}" type="presOf" srcId="{FDFD2FD5-BDDE-4AC7-A28E-28254B158405}" destId="{E4CC4356-BBB8-4A0E-8DDC-D57448125C38}" srcOrd="0" destOrd="0" presId="urn:microsoft.com/office/officeart/2005/8/layout/hierarchy1"/>
    <dgm:cxn modelId="{64CE6DB3-E01C-4AC1-BD69-A4277360D43C}" type="presOf" srcId="{EB835AB1-968C-4D76-A3A3-71D3325A340C}" destId="{E0DCBC0E-C8D8-42D3-AECD-C4410490DB4C}" srcOrd="0" destOrd="0" presId="urn:microsoft.com/office/officeart/2005/8/layout/hierarchy1"/>
    <dgm:cxn modelId="{A49FB65D-9D9C-4937-BDC6-E6D287D34251}" srcId="{EB747AE9-5D44-4F15-9A86-00E86266538B}" destId="{783D8C0D-70B8-4533-B611-4F305F7BDFDB}" srcOrd="0" destOrd="0" parTransId="{EB835AB1-968C-4D76-A3A3-71D3325A340C}" sibTransId="{B7C21DAC-AC9D-4892-8190-E280754A6DEB}"/>
    <dgm:cxn modelId="{A15C5DBE-DC4D-4F8A-A265-A5D17DC7BD97}" type="presOf" srcId="{8E5E3654-EDEB-41A8-83CE-50624412751E}" destId="{8CDEEE18-8194-43FD-B601-076CBA75427F}" srcOrd="0" destOrd="0" presId="urn:microsoft.com/office/officeart/2005/8/layout/hierarchy1"/>
    <dgm:cxn modelId="{62308216-5708-48FA-B33A-FC238EB4A019}" srcId="{7EF6CE97-2434-48E2-B9C0-0FA3113B21F8}" destId="{EB747AE9-5D44-4F15-9A86-00E86266538B}" srcOrd="0" destOrd="0" parTransId="{1D1C1FFD-C473-4AD7-8ED9-01CE5BB74A59}" sibTransId="{F23871E3-360C-456A-95C4-AB10D5B60C1C}"/>
    <dgm:cxn modelId="{E4665439-8332-4CAB-861A-B45D4384EBC7}" type="presOf" srcId="{783D8C0D-70B8-4533-B611-4F305F7BDFDB}" destId="{AD81C6C1-1FF8-40B9-AAFC-83B085880291}" srcOrd="0" destOrd="0" presId="urn:microsoft.com/office/officeart/2005/8/layout/hierarchy1"/>
    <dgm:cxn modelId="{C05527F3-D517-4A0C-B1AA-D7A1A589598E}" type="presOf" srcId="{7EF6CE97-2434-48E2-B9C0-0FA3113B21F8}" destId="{ACD66F50-6C6B-46C4-A4B5-F839FD74E41E}" srcOrd="0" destOrd="0" presId="urn:microsoft.com/office/officeart/2005/8/layout/hierarchy1"/>
    <dgm:cxn modelId="{F7C17DD9-E564-401D-B4D1-CEFF0F635235}" type="presOf" srcId="{EB747AE9-5D44-4F15-9A86-00E86266538B}" destId="{A52EC692-314B-4704-952E-1E69E5D7073C}" srcOrd="0" destOrd="0" presId="urn:microsoft.com/office/officeart/2005/8/layout/hierarchy1"/>
    <dgm:cxn modelId="{70A009C5-DEE8-481C-A34E-70A2F6030E60}" srcId="{EB747AE9-5D44-4F15-9A86-00E86266538B}" destId="{FDFD2FD5-BDDE-4AC7-A28E-28254B158405}" srcOrd="1" destOrd="0" parTransId="{8E5E3654-EDEB-41A8-83CE-50624412751E}" sibTransId="{7DF0FC48-6CC3-4D9D-BC13-5FB964479256}"/>
    <dgm:cxn modelId="{9EF4A109-B610-4AF5-B6D2-5688BC51FCED}" type="presParOf" srcId="{ACD66F50-6C6B-46C4-A4B5-F839FD74E41E}" destId="{99F6D93C-C8C3-4D4A-B909-487B638FC83D}" srcOrd="0" destOrd="0" presId="urn:microsoft.com/office/officeart/2005/8/layout/hierarchy1"/>
    <dgm:cxn modelId="{480AC398-EC5E-4512-96A8-FD3ADA4830D8}" type="presParOf" srcId="{99F6D93C-C8C3-4D4A-B909-487B638FC83D}" destId="{28C27E94-735E-46B5-8922-A1FAAE5A48D6}" srcOrd="0" destOrd="0" presId="urn:microsoft.com/office/officeart/2005/8/layout/hierarchy1"/>
    <dgm:cxn modelId="{42FB6F06-C3F7-4695-8236-C77A7415D655}" type="presParOf" srcId="{28C27E94-735E-46B5-8922-A1FAAE5A48D6}" destId="{2466CFB4-D5CF-4C59-8BEB-79BE78B4C522}" srcOrd="0" destOrd="0" presId="urn:microsoft.com/office/officeart/2005/8/layout/hierarchy1"/>
    <dgm:cxn modelId="{DF2F8330-47DD-48BE-A69E-3152B05A27CE}" type="presParOf" srcId="{28C27E94-735E-46B5-8922-A1FAAE5A48D6}" destId="{A52EC692-314B-4704-952E-1E69E5D7073C}" srcOrd="1" destOrd="0" presId="urn:microsoft.com/office/officeart/2005/8/layout/hierarchy1"/>
    <dgm:cxn modelId="{125EBB46-A618-4238-808A-48C4982F15B2}" type="presParOf" srcId="{99F6D93C-C8C3-4D4A-B909-487B638FC83D}" destId="{E0017700-92DB-463A-A9BF-6046E9D7D8A7}" srcOrd="1" destOrd="0" presId="urn:microsoft.com/office/officeart/2005/8/layout/hierarchy1"/>
    <dgm:cxn modelId="{20B6CCE1-984E-4819-A167-4F3921A3CCE0}" type="presParOf" srcId="{E0017700-92DB-463A-A9BF-6046E9D7D8A7}" destId="{E0DCBC0E-C8D8-42D3-AECD-C4410490DB4C}" srcOrd="0" destOrd="0" presId="urn:microsoft.com/office/officeart/2005/8/layout/hierarchy1"/>
    <dgm:cxn modelId="{7DADB285-B23D-4832-8E67-5BFDA92A8E46}" type="presParOf" srcId="{E0017700-92DB-463A-A9BF-6046E9D7D8A7}" destId="{AA5070E3-6456-4A10-B046-BC7D80F4B21F}" srcOrd="1" destOrd="0" presId="urn:microsoft.com/office/officeart/2005/8/layout/hierarchy1"/>
    <dgm:cxn modelId="{8BB768B2-5E08-46C0-BB66-3F714DB0A3B6}" type="presParOf" srcId="{AA5070E3-6456-4A10-B046-BC7D80F4B21F}" destId="{B89BD1A0-98A9-4447-B6F8-267FE360F15C}" srcOrd="0" destOrd="0" presId="urn:microsoft.com/office/officeart/2005/8/layout/hierarchy1"/>
    <dgm:cxn modelId="{226B482F-7A28-497A-B012-CAD600FA04F6}" type="presParOf" srcId="{B89BD1A0-98A9-4447-B6F8-267FE360F15C}" destId="{CC0635F6-C605-4F24-8833-2E3F35FA9B24}" srcOrd="0" destOrd="0" presId="urn:microsoft.com/office/officeart/2005/8/layout/hierarchy1"/>
    <dgm:cxn modelId="{97143362-CD5D-4437-87FC-6E7CB45736D8}" type="presParOf" srcId="{B89BD1A0-98A9-4447-B6F8-267FE360F15C}" destId="{AD81C6C1-1FF8-40B9-AAFC-83B085880291}" srcOrd="1" destOrd="0" presId="urn:microsoft.com/office/officeart/2005/8/layout/hierarchy1"/>
    <dgm:cxn modelId="{7EC0486A-7055-4E7D-96AB-5321208C2B1D}" type="presParOf" srcId="{AA5070E3-6456-4A10-B046-BC7D80F4B21F}" destId="{71880A77-8805-4291-B6DA-17D772059C54}" srcOrd="1" destOrd="0" presId="urn:microsoft.com/office/officeart/2005/8/layout/hierarchy1"/>
    <dgm:cxn modelId="{98FA2BDC-874E-4432-9513-2EBC37728055}" type="presParOf" srcId="{E0017700-92DB-463A-A9BF-6046E9D7D8A7}" destId="{8CDEEE18-8194-43FD-B601-076CBA75427F}" srcOrd="2" destOrd="0" presId="urn:microsoft.com/office/officeart/2005/8/layout/hierarchy1"/>
    <dgm:cxn modelId="{14FA309B-A6C9-45F9-8E99-1786EC700DAE}" type="presParOf" srcId="{E0017700-92DB-463A-A9BF-6046E9D7D8A7}" destId="{7495A795-F892-42E6-9AA6-FD393865AC02}" srcOrd="3" destOrd="0" presId="urn:microsoft.com/office/officeart/2005/8/layout/hierarchy1"/>
    <dgm:cxn modelId="{0B9F4111-DFFA-4524-AA69-1A40E99CDB97}" type="presParOf" srcId="{7495A795-F892-42E6-9AA6-FD393865AC02}" destId="{1ABCA479-CD26-4396-97DB-2545AF557FBC}" srcOrd="0" destOrd="0" presId="urn:microsoft.com/office/officeart/2005/8/layout/hierarchy1"/>
    <dgm:cxn modelId="{6AFADBF0-6E4E-4FD4-B025-006A9B78A410}" type="presParOf" srcId="{1ABCA479-CD26-4396-97DB-2545AF557FBC}" destId="{960D3EE2-C708-423E-A6C5-F8C0B92368DE}" srcOrd="0" destOrd="0" presId="urn:microsoft.com/office/officeart/2005/8/layout/hierarchy1"/>
    <dgm:cxn modelId="{C037888D-1ADD-4541-B135-DA2C0ED3F617}" type="presParOf" srcId="{1ABCA479-CD26-4396-97DB-2545AF557FBC}" destId="{E4CC4356-BBB8-4A0E-8DDC-D57448125C38}" srcOrd="1" destOrd="0" presId="urn:microsoft.com/office/officeart/2005/8/layout/hierarchy1"/>
    <dgm:cxn modelId="{0AE44CA4-7085-4BAE-926D-CEB0C30D6C50}" type="presParOf" srcId="{7495A795-F892-42E6-9AA6-FD393865AC02}" destId="{3435C887-896F-450F-81F0-3AF225AE9AC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68BCB7-AB93-460A-BD11-56ABDE9F1475}">
      <dsp:nvSpPr>
        <dsp:cNvPr id="0" name=""/>
        <dsp:cNvSpPr/>
      </dsp:nvSpPr>
      <dsp:spPr>
        <a:xfrm>
          <a:off x="0" y="1122018"/>
          <a:ext cx="6172199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416AEE-86B7-4C36-9E6C-D00894AC1F7F}">
      <dsp:nvSpPr>
        <dsp:cNvPr id="0" name=""/>
        <dsp:cNvSpPr/>
      </dsp:nvSpPr>
      <dsp:spPr>
        <a:xfrm>
          <a:off x="308610" y="59418"/>
          <a:ext cx="5413593" cy="14168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Заключение трудовых договоров и разработка  должностных инструкций</a:t>
          </a:r>
          <a:endParaRPr lang="ru-RU" sz="1100" kern="1200" dirty="0"/>
        </a:p>
      </dsp:txBody>
      <dsp:txXfrm>
        <a:off x="308610" y="59418"/>
        <a:ext cx="5413593" cy="1416839"/>
      </dsp:txXfrm>
    </dsp:sp>
    <dsp:sp modelId="{78990C10-9570-44E4-8794-214BA84E221B}">
      <dsp:nvSpPr>
        <dsp:cNvPr id="0" name=""/>
        <dsp:cNvSpPr/>
      </dsp:nvSpPr>
      <dsp:spPr>
        <a:xfrm>
          <a:off x="0" y="3152313"/>
          <a:ext cx="6172199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EB0280-5ADC-46CB-998F-18BD358E41F0}">
      <dsp:nvSpPr>
        <dsp:cNvPr id="0" name=""/>
        <dsp:cNvSpPr/>
      </dsp:nvSpPr>
      <dsp:spPr>
        <a:xfrm>
          <a:off x="308610" y="1856418"/>
          <a:ext cx="5520699" cy="16501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аттестация педагогов самими образовательными организациями, в случае предоставления им соответствующих полномочий.</a:t>
          </a:r>
          <a:endParaRPr lang="ru-RU" sz="2400" kern="1200" dirty="0"/>
        </a:p>
      </dsp:txBody>
      <dsp:txXfrm>
        <a:off x="308610" y="1856418"/>
        <a:ext cx="5520699" cy="1650134"/>
      </dsp:txXfrm>
    </dsp:sp>
    <dsp:sp modelId="{F984312A-8D76-4340-BC9C-43743ED79677}">
      <dsp:nvSpPr>
        <dsp:cNvPr id="0" name=""/>
        <dsp:cNvSpPr/>
      </dsp:nvSpPr>
      <dsp:spPr>
        <a:xfrm>
          <a:off x="0" y="5370398"/>
          <a:ext cx="6172199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E3EB6D-3AC1-4A56-AA78-B9D616A9F0EA}">
      <dsp:nvSpPr>
        <dsp:cNvPr id="0" name=""/>
        <dsp:cNvSpPr/>
      </dsp:nvSpPr>
      <dsp:spPr>
        <a:xfrm>
          <a:off x="353596" y="3878792"/>
          <a:ext cx="5537852" cy="18379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аттестация педагогов</a:t>
          </a:r>
          <a:r>
            <a:rPr lang="ru-RU" sz="2400" b="1" kern="1200" dirty="0" smtClean="0"/>
            <a:t> </a:t>
          </a:r>
          <a:r>
            <a:rPr lang="ru-RU" sz="2400" kern="1200" dirty="0" smtClean="0"/>
            <a:t>образовательных учреждений региональными органами исполнительной власти, осуществляющими управление в сфере образования</a:t>
          </a:r>
          <a:endParaRPr lang="ru-RU" sz="2400" kern="1200" dirty="0"/>
        </a:p>
      </dsp:txBody>
      <dsp:txXfrm>
        <a:off x="353596" y="3878792"/>
        <a:ext cx="5537852" cy="183792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68BCB7-AB93-460A-BD11-56ABDE9F1475}">
      <dsp:nvSpPr>
        <dsp:cNvPr id="0" name=""/>
        <dsp:cNvSpPr/>
      </dsp:nvSpPr>
      <dsp:spPr>
        <a:xfrm>
          <a:off x="0" y="1319122"/>
          <a:ext cx="619365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416AEE-86B7-4C36-9E6C-D00894AC1F7F}">
      <dsp:nvSpPr>
        <dsp:cNvPr id="0" name=""/>
        <dsp:cNvSpPr/>
      </dsp:nvSpPr>
      <dsp:spPr>
        <a:xfrm>
          <a:off x="309682" y="123817"/>
          <a:ext cx="5428074" cy="14314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74" tIns="0" rIns="163874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Определять необходимую квалификацию педагога, которая влияет на результаты обучения, воспитания и развития ребенка.</a:t>
          </a:r>
          <a:endParaRPr lang="ru-RU" sz="2200" kern="1200" dirty="0"/>
        </a:p>
      </dsp:txBody>
      <dsp:txXfrm>
        <a:off x="309682" y="123817"/>
        <a:ext cx="5428074" cy="1431464"/>
      </dsp:txXfrm>
    </dsp:sp>
    <dsp:sp modelId="{49E4A387-141F-4797-82C0-280CAF195D3D}">
      <dsp:nvSpPr>
        <dsp:cNvPr id="0" name=""/>
        <dsp:cNvSpPr/>
      </dsp:nvSpPr>
      <dsp:spPr>
        <a:xfrm>
          <a:off x="0" y="2590059"/>
          <a:ext cx="619365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29AAF0-9DA1-42AF-94D2-FA60CE4509C6}">
      <dsp:nvSpPr>
        <dsp:cNvPr id="0" name=""/>
        <dsp:cNvSpPr/>
      </dsp:nvSpPr>
      <dsp:spPr>
        <a:xfrm>
          <a:off x="247297" y="1707967"/>
          <a:ext cx="5535595" cy="11004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74" tIns="0" rIns="163874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Обеспечить необходимую подготовку педагога для получения высоких результатов его труда</a:t>
          </a:r>
          <a:endParaRPr lang="ru-RU" sz="2200" kern="1200" dirty="0"/>
        </a:p>
      </dsp:txBody>
      <dsp:txXfrm>
        <a:off x="247297" y="1707967"/>
        <a:ext cx="5535595" cy="1100472"/>
      </dsp:txXfrm>
    </dsp:sp>
    <dsp:sp modelId="{422B6628-D2F0-4596-9F62-E01378FDABF3}">
      <dsp:nvSpPr>
        <dsp:cNvPr id="0" name=""/>
        <dsp:cNvSpPr/>
      </dsp:nvSpPr>
      <dsp:spPr>
        <a:xfrm>
          <a:off x="0" y="4172682"/>
          <a:ext cx="619365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1A2B84-3067-4C62-9505-F47FB913E7C5}">
      <dsp:nvSpPr>
        <dsp:cNvPr id="0" name=""/>
        <dsp:cNvSpPr/>
      </dsp:nvSpPr>
      <dsp:spPr>
        <a:xfrm>
          <a:off x="301061" y="3117599"/>
          <a:ext cx="5545827" cy="12616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74" tIns="0" rIns="163874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Обеспечить необходимую осведомленность педагога о предъявляемых к нему требованиях</a:t>
          </a:r>
          <a:endParaRPr lang="ru-RU" sz="2200" kern="1200" dirty="0"/>
        </a:p>
      </dsp:txBody>
      <dsp:txXfrm>
        <a:off x="301061" y="3117599"/>
        <a:ext cx="5545827" cy="1261613"/>
      </dsp:txXfrm>
    </dsp:sp>
    <dsp:sp modelId="{1E386000-6750-463E-9DB3-C7035A5C6BD3}">
      <dsp:nvSpPr>
        <dsp:cNvPr id="0" name=""/>
        <dsp:cNvSpPr/>
      </dsp:nvSpPr>
      <dsp:spPr>
        <a:xfrm>
          <a:off x="0" y="5640967"/>
          <a:ext cx="619365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00E0A-6C12-4A19-BED2-F90FC8C1069D}">
      <dsp:nvSpPr>
        <dsp:cNvPr id="0" name=""/>
        <dsp:cNvSpPr/>
      </dsp:nvSpPr>
      <dsp:spPr>
        <a:xfrm>
          <a:off x="309682" y="4677689"/>
          <a:ext cx="5529612" cy="11994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74" tIns="0" rIns="163874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Содействовать вовлечению педагогов в решение задачи повышения качества образования.</a:t>
          </a:r>
          <a:endParaRPr lang="ru-RU" sz="2200" kern="1200" dirty="0"/>
        </a:p>
      </dsp:txBody>
      <dsp:txXfrm>
        <a:off x="309682" y="4677689"/>
        <a:ext cx="5529612" cy="119943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DEEE18-8194-43FD-B601-076CBA75427F}">
      <dsp:nvSpPr>
        <dsp:cNvPr id="0" name=""/>
        <dsp:cNvSpPr/>
      </dsp:nvSpPr>
      <dsp:spPr>
        <a:xfrm>
          <a:off x="3265754" y="3213788"/>
          <a:ext cx="1795704" cy="854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2379"/>
              </a:lnTo>
              <a:lnTo>
                <a:pt x="1795704" y="582379"/>
              </a:lnTo>
              <a:lnTo>
                <a:pt x="1795704" y="8545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CBC0E-C8D8-42D3-AECD-C4410490DB4C}">
      <dsp:nvSpPr>
        <dsp:cNvPr id="0" name=""/>
        <dsp:cNvSpPr/>
      </dsp:nvSpPr>
      <dsp:spPr>
        <a:xfrm>
          <a:off x="1470049" y="3213788"/>
          <a:ext cx="1795704" cy="854592"/>
        </a:xfrm>
        <a:custGeom>
          <a:avLst/>
          <a:gdLst/>
          <a:ahLst/>
          <a:cxnLst/>
          <a:rect l="0" t="0" r="0" b="0"/>
          <a:pathLst>
            <a:path>
              <a:moveTo>
                <a:pt x="1795704" y="0"/>
              </a:moveTo>
              <a:lnTo>
                <a:pt x="1795704" y="582379"/>
              </a:lnTo>
              <a:lnTo>
                <a:pt x="0" y="582379"/>
              </a:lnTo>
              <a:lnTo>
                <a:pt x="0" y="8545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6CFB4-D5CF-4C59-8BEB-79BE78B4C522}">
      <dsp:nvSpPr>
        <dsp:cNvPr id="0" name=""/>
        <dsp:cNvSpPr/>
      </dsp:nvSpPr>
      <dsp:spPr>
        <a:xfrm>
          <a:off x="760937" y="678179"/>
          <a:ext cx="5009633" cy="25356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2EC692-314B-4704-952E-1E69E5D7073C}">
      <dsp:nvSpPr>
        <dsp:cNvPr id="0" name=""/>
        <dsp:cNvSpPr/>
      </dsp:nvSpPr>
      <dsp:spPr>
        <a:xfrm>
          <a:off x="1087429" y="988346"/>
          <a:ext cx="5009633" cy="25356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Times New Roman" pitchFamily="18" charset="0"/>
              <a:cs typeface="Times New Roman" pitchFamily="18" charset="0"/>
            </a:rPr>
            <a:t>Аудит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систематический, независимый и документируемый процесс получения сведений и их объективного оценивания в целях установления степени выполнения требований.</a:t>
          </a:r>
          <a:endParaRPr lang="ru-RU" sz="2400" kern="1200" dirty="0"/>
        </a:p>
      </dsp:txBody>
      <dsp:txXfrm>
        <a:off x="1087429" y="988346"/>
        <a:ext cx="5009633" cy="2535608"/>
      </dsp:txXfrm>
    </dsp:sp>
    <dsp:sp modelId="{CC0635F6-C605-4F24-8833-2E3F35FA9B24}">
      <dsp:nvSpPr>
        <dsp:cNvPr id="0" name=""/>
        <dsp:cNvSpPr/>
      </dsp:nvSpPr>
      <dsp:spPr>
        <a:xfrm>
          <a:off x="837" y="4068380"/>
          <a:ext cx="2938425" cy="1865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1C6C1-1FF8-40B9-AAFC-83B085880291}">
      <dsp:nvSpPr>
        <dsp:cNvPr id="0" name=""/>
        <dsp:cNvSpPr/>
      </dsp:nvSpPr>
      <dsp:spPr>
        <a:xfrm>
          <a:off x="327328" y="4378547"/>
          <a:ext cx="2938425" cy="1865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itchFamily="18" charset="0"/>
              <a:cs typeface="Times New Roman" pitchFamily="18" charset="0"/>
            </a:rPr>
            <a:t>Внутренний аудит</a:t>
          </a:r>
          <a:endParaRPr lang="ru-RU" sz="4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7328" y="4378547"/>
        <a:ext cx="2938425" cy="1865900"/>
      </dsp:txXfrm>
    </dsp:sp>
    <dsp:sp modelId="{960D3EE2-C708-423E-A6C5-F8C0B92368DE}">
      <dsp:nvSpPr>
        <dsp:cNvPr id="0" name=""/>
        <dsp:cNvSpPr/>
      </dsp:nvSpPr>
      <dsp:spPr>
        <a:xfrm>
          <a:off x="3592245" y="4068380"/>
          <a:ext cx="2938425" cy="18659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C4356-BBB8-4A0E-8DDC-D57448125C38}">
      <dsp:nvSpPr>
        <dsp:cNvPr id="0" name=""/>
        <dsp:cNvSpPr/>
      </dsp:nvSpPr>
      <dsp:spPr>
        <a:xfrm>
          <a:off x="3918737" y="4378547"/>
          <a:ext cx="2938425" cy="18659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itchFamily="18" charset="0"/>
              <a:cs typeface="Times New Roman" pitchFamily="18" charset="0"/>
            </a:rPr>
            <a:t>Внешний аудит</a:t>
          </a:r>
          <a:endParaRPr lang="ru-RU" sz="4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18737" y="4378547"/>
        <a:ext cx="2938425" cy="1865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99944" y="6200855"/>
            <a:ext cx="3321334" cy="1628853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1069" y="4979213"/>
            <a:ext cx="4800600" cy="1221640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rgbClr val="157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</a:t>
            </a:r>
          </a:p>
          <a:p>
            <a:r>
              <a:rPr lang="en-US" dirty="0" smtClean="0"/>
              <a:t>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5598" y="1517901"/>
            <a:ext cx="5032403" cy="814427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196" y="2535933"/>
            <a:ext cx="4695679" cy="6108200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484" y="703475"/>
            <a:ext cx="5262146" cy="91318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7484" y="1925113"/>
            <a:ext cx="5262146" cy="5700987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0128" y="1622755"/>
            <a:ext cx="4683326" cy="709573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6725" y="2332328"/>
            <a:ext cx="3206805" cy="827625"/>
          </a:xfrm>
        </p:spPr>
        <p:txBody>
          <a:bodyPr anchor="b"/>
          <a:lstStyle>
            <a:lvl1pPr marL="0" indent="0">
              <a:buNone/>
              <a:defRPr sz="2400" b="1" baseline="0">
                <a:solidFill>
                  <a:srgbClr val="157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725" y="3146755"/>
            <a:ext cx="3206805" cy="4250351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43529" y="2332328"/>
            <a:ext cx="3092276" cy="82762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57FF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43529" y="3146755"/>
            <a:ext cx="3092276" cy="4250351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0886" y="5386428"/>
            <a:ext cx="3887115" cy="325770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Профессиональный стандарт </a:t>
            </a:r>
            <a:br>
              <a:rPr lang="ru-RU" sz="4400" b="1" dirty="0" smtClean="0"/>
            </a:br>
            <a:r>
              <a:rPr lang="ru-RU" sz="4400" b="1" dirty="0" smtClean="0"/>
              <a:t>педагога</a:t>
            </a:r>
            <a:endParaRPr lang="en-US" sz="4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85414" y="0"/>
            <a:ext cx="36580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Профессиональный стандарт –</a:t>
            </a:r>
            <a:r>
              <a:rPr lang="ru-RU" altLang="ru-RU" sz="2400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характеристика квалификации, необходимой работнику для осуществления определенного вида профессиональной деятельности.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5" name="Picture 2" descr="C:\Documents and Settings\User\Рабочий стол\uchenyie_podtverdili_polzu_zelenogo_chaya_dlya_muz.1909954.2013_09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5990" y="2739542"/>
            <a:ext cx="1482011" cy="3054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1828" y="499868"/>
            <a:ext cx="4116173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План-график заседаний</a:t>
            </a:r>
            <a:endParaRPr lang="ru-RU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80311" y="2739540"/>
          <a:ext cx="5725393" cy="719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816"/>
                <a:gridCol w="4465577"/>
              </a:tblGrid>
              <a:tr h="341376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Среда </a:t>
                      </a:r>
                      <a:endParaRPr lang="ru-RU" sz="24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 неделя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–  Лаборатория мониторинга и контроля качества образования</a:t>
                      </a:r>
                    </a:p>
                    <a:p>
                      <a:r>
                        <a:rPr lang="ru-RU" sz="2400" dirty="0" smtClean="0"/>
                        <a:t>2 неделя – Предметно-цикловые комиссии</a:t>
                      </a:r>
                    </a:p>
                    <a:p>
                      <a:r>
                        <a:rPr lang="ru-RU" sz="2400" dirty="0" smtClean="0"/>
                        <a:t>3 неделя – Школа</a:t>
                      </a:r>
                      <a:r>
                        <a:rPr lang="ru-RU" sz="2400" baseline="0" dirty="0" smtClean="0"/>
                        <a:t> начинающего педагога</a:t>
                      </a:r>
                      <a:r>
                        <a:rPr lang="ru-RU" sz="2400" dirty="0" smtClean="0"/>
                        <a:t> </a:t>
                      </a:r>
                    </a:p>
                    <a:p>
                      <a:r>
                        <a:rPr lang="ru-RU" sz="2400" dirty="0" smtClean="0"/>
                        <a:t>4 неделя – Студенческое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научное общество</a:t>
                      </a:r>
                    </a:p>
                  </a:txBody>
                  <a:tcPr marL="68580" marR="68580" marT="60960" marB="60960"/>
                </a:tc>
              </a:tr>
              <a:tr h="377952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Четверг </a:t>
                      </a:r>
                      <a:endParaRPr lang="ru-RU" sz="24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 неделя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– Школа педагогического мастерства </a:t>
                      </a:r>
                    </a:p>
                    <a:p>
                      <a:r>
                        <a:rPr lang="ru-RU" sz="2400" dirty="0" smtClean="0"/>
                        <a:t>2 неделя – Большой педагогический совет</a:t>
                      </a:r>
                    </a:p>
                    <a:p>
                      <a:r>
                        <a:rPr lang="ru-RU" sz="2400" dirty="0" smtClean="0"/>
                        <a:t>3 неделя – Методический</a:t>
                      </a:r>
                      <a:r>
                        <a:rPr lang="ru-RU" sz="2400" baseline="0" dirty="0" smtClean="0"/>
                        <a:t> совет</a:t>
                      </a:r>
                      <a:endParaRPr lang="ru-RU" sz="2400" dirty="0" smtClean="0"/>
                    </a:p>
                    <a:p>
                      <a:r>
                        <a:rPr lang="ru-RU" sz="2400" dirty="0" smtClean="0"/>
                        <a:t>4 неделя –  Инструктивно-методическое совещание</a:t>
                      </a:r>
                    </a:p>
                    <a:p>
                      <a:r>
                        <a:rPr lang="ru-RU" sz="2400" dirty="0" smtClean="0"/>
                        <a:t>Свободный четверг (по мере необходимости) – Малый</a:t>
                      </a:r>
                      <a:r>
                        <a:rPr lang="ru-RU" sz="2400" baseline="0" dirty="0" smtClean="0"/>
                        <a:t> педагогический совет</a:t>
                      </a:r>
                      <a:endParaRPr lang="ru-RU" sz="2400" dirty="0" smtClean="0"/>
                    </a:p>
                  </a:txBody>
                  <a:tcPr marL="68580" marR="68580" marT="60960" marB="6096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299" y="296261"/>
            <a:ext cx="4574288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График аттестационных мероприятий 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2196" y="1517901"/>
          <a:ext cx="6413611" cy="8725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3403"/>
                <a:gridCol w="1603988"/>
                <a:gridCol w="1602817"/>
                <a:gridCol w="1603403"/>
              </a:tblGrid>
              <a:tr h="1135323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Дата заседания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Сроки подачи заявлений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ФИО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Квалификационная категория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31 января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09 – 23 ноября 2016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L="68580" marR="68580" marT="60960" marB="60960"/>
                </a:tc>
              </a:tr>
              <a:tr h="7010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28 февраля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09 – 23 декабря 2016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Григорьева И.А.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Первая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</a:tr>
              <a:tr h="7010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28 марта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09 – 20 января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Попова С.В.</a:t>
                      </a:r>
                    </a:p>
                    <a:p>
                      <a:r>
                        <a:rPr lang="ru-RU" sz="1900" dirty="0" err="1" smtClean="0"/>
                        <a:t>Тэмина</a:t>
                      </a:r>
                      <a:r>
                        <a:rPr lang="ru-RU" sz="1900" dirty="0" smtClean="0"/>
                        <a:t> М.Г.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/>
                        <a:t>Высшая</a:t>
                      </a:r>
                    </a:p>
                    <a:p>
                      <a:r>
                        <a:rPr lang="ru-RU" sz="1900" dirty="0" smtClean="0"/>
                        <a:t>Высшая</a:t>
                      </a:r>
                    </a:p>
                  </a:txBody>
                  <a:tcPr marL="68580" marR="68580" marT="60960" marB="60960"/>
                </a:tc>
              </a:tr>
              <a:tr h="7010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25 апреля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03 – 17 февраля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900" dirty="0" err="1" smtClean="0"/>
                        <a:t>Солончук</a:t>
                      </a:r>
                      <a:r>
                        <a:rPr lang="ru-RU" sz="1900" dirty="0" smtClean="0"/>
                        <a:t> С.А.</a:t>
                      </a:r>
                    </a:p>
                    <a:p>
                      <a:r>
                        <a:rPr lang="ru-RU" sz="1900" dirty="0" err="1" smtClean="0"/>
                        <a:t>Петьков</a:t>
                      </a:r>
                      <a:r>
                        <a:rPr lang="ru-RU" sz="1900" dirty="0" smtClean="0"/>
                        <a:t> А.А.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Высшая</a:t>
                      </a:r>
                    </a:p>
                    <a:p>
                      <a:r>
                        <a:rPr lang="ru-RU" sz="1900" dirty="0" smtClean="0"/>
                        <a:t>Первая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</a:tr>
              <a:tr h="42184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30 мая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10 – 24 марта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68580" marR="68580" marT="60960" marB="60960"/>
                </a:tc>
              </a:tr>
              <a:tr h="42184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27 июня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06 – 20 апреля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68580" marR="68580" marT="60960" marB="60960"/>
                </a:tc>
              </a:tr>
              <a:tr h="42184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25 июля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05 – 19 мая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900" dirty="0"/>
                    </a:p>
                  </a:txBody>
                  <a:tcPr marL="68580" marR="68580" marT="60960" marB="60960"/>
                </a:tc>
              </a:tr>
              <a:tr h="128016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29 августа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08 – 22 июня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/>
                        <a:t>Кравцова Ю.Н.</a:t>
                      </a:r>
                    </a:p>
                    <a:p>
                      <a:r>
                        <a:rPr lang="ru-RU" sz="1900" dirty="0" smtClean="0"/>
                        <a:t>Зарубина М.В.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smtClean="0"/>
                        <a:t>Первая</a:t>
                      </a:r>
                    </a:p>
                    <a:p>
                      <a:r>
                        <a:rPr lang="ru-RU" sz="1900" dirty="0" smtClean="0"/>
                        <a:t>Первая</a:t>
                      </a:r>
                    </a:p>
                  </a:txBody>
                  <a:tcPr marL="68580" marR="68580" marT="60960" marB="60960"/>
                </a:tc>
              </a:tr>
              <a:tr h="99060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>
                          <a:latin typeface="Calibri" pitchFamily="34" charset="0"/>
                          <a:ea typeface="Times New Roman"/>
                          <a:cs typeface="Times New Roman"/>
                        </a:rPr>
                        <a:t>26 сентября 2017 г.</a:t>
                      </a:r>
                      <a:endParaRPr lang="ru-RU" sz="16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06 – 20 июля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dirty="0" err="1" smtClean="0"/>
                        <a:t>Полканова</a:t>
                      </a:r>
                      <a:r>
                        <a:rPr lang="ru-RU" sz="1900" baseline="0" dirty="0" smtClean="0"/>
                        <a:t> С.В.</a:t>
                      </a:r>
                      <a:endParaRPr lang="ru-RU" sz="1900" dirty="0" smtClean="0"/>
                    </a:p>
                    <a:p>
                      <a:endParaRPr lang="ru-RU" sz="19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Первая</a:t>
                      </a:r>
                      <a:endParaRPr lang="ru-RU" sz="1900" dirty="0"/>
                    </a:p>
                  </a:txBody>
                  <a:tcPr marL="68580" marR="68580" marT="60960" marB="60960"/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>
                          <a:latin typeface="Calibri" pitchFamily="34" charset="0"/>
                          <a:ea typeface="Times New Roman"/>
                          <a:cs typeface="Times New Roman"/>
                        </a:rPr>
                        <a:t>31 октября 2017 г.</a:t>
                      </a:r>
                      <a:endParaRPr lang="ru-RU" sz="16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10 – 24 августа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L="68580" marR="68580" marT="60960" marB="60960"/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>
                          <a:latin typeface="Calibri" pitchFamily="34" charset="0"/>
                          <a:ea typeface="Times New Roman"/>
                          <a:cs typeface="Times New Roman"/>
                        </a:rPr>
                        <a:t>28 ноября 2017 г.</a:t>
                      </a:r>
                      <a:endParaRPr lang="ru-RU" sz="16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07 – 21 сентября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 marL="68580" marR="68580" marT="60960" marB="60960"/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>
                          <a:latin typeface="Calibri" pitchFamily="34" charset="0"/>
                          <a:ea typeface="Times New Roman"/>
                          <a:cs typeface="Times New Roman"/>
                        </a:rPr>
                        <a:t>26 декабря 2017 г.</a:t>
                      </a:r>
                      <a:endParaRPr lang="ru-RU" sz="16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05 – 19 октября 2017 г.</a:t>
                      </a:r>
                      <a:endParaRPr lang="ru-RU" sz="16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68580" marR="68580" marT="60960" marB="6096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5476" y="1"/>
            <a:ext cx="5032403" cy="814427"/>
          </a:xfrm>
        </p:spPr>
        <p:txBody>
          <a:bodyPr>
            <a:normAutofit/>
          </a:bodyPr>
          <a:lstStyle/>
          <a:p>
            <a:r>
              <a:rPr lang="ru-RU" b="1" dirty="0" smtClean="0"/>
              <a:t>План работы ПЦК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2196" y="1059785"/>
          <a:ext cx="6413555" cy="7842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5745"/>
                <a:gridCol w="140781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>
                          <a:latin typeface="Times New Roman"/>
                          <a:ea typeface="Times New Roman"/>
                        </a:rPr>
                        <a:t>Содержание заседаний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>
                          <a:latin typeface="Times New Roman"/>
                          <a:ea typeface="Times New Roman"/>
                        </a:rPr>
                        <a:t>Сроки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962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Утверждение учебно-программной документации преподавателей. Утверждение  плана работы ПЦК над проблемной темой. Утверждение тем курсовых. Утверждение тем индивидуальных проектов. Утверждение графиков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взаимопосещения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, открытых занятий, планов месячников. Утверждение тем самообразования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07.09.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Утверждение программ промежуточной аттестации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12.10.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1216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Рассмотрение утверждение индивидуальных планов работы преподавателей по повышению учебно-методической, психолого-педагогической и профессиональной квалификации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09.11.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60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Анализ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взаимопосещения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занятий. Утверждение тем дипломных работ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14.12.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Анализ результатов работы ПЦК за первое полугодие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11.01.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60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Рассмотрение и утверждение методических пособий, рекомендаций, указаний, рабочих тетрадей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08.02.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60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Анализ работа членов ПЦК по работе с одаренными обучающимися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22.03.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60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Корректировка и обновление учебных планов с учетом потребностей работодателей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12.04.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60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Анализ индивидуальной работы преподавателей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 и деятельности ПЦК за 2015-2016 учебный год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10.05.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841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Планирование деятельности ПЦК на 2016-2017 учебный год. Публичный отчет председателя ПЦК. Сдача методических паспортов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20" dirty="0" smtClean="0">
                          <a:latin typeface="Times New Roman"/>
                          <a:ea typeface="Times New Roman"/>
                        </a:rPr>
                        <a:t>14.06.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5475" y="448965"/>
            <a:ext cx="4421583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График конкурсов педагогического мастерства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2195" y="2892245"/>
          <a:ext cx="6413556" cy="5166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1340"/>
                <a:gridCol w="1374364"/>
                <a:gridCol w="2137852"/>
              </a:tblGrid>
              <a:tr h="960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Наименование конкурса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Ответственные</a:t>
                      </a:r>
                    </a:p>
                  </a:txBody>
                  <a:tcPr marL="68580" marR="68580" marT="0" marB="0"/>
                </a:tc>
              </a:tr>
              <a:tr h="2103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Конкурс-смотр кабинетов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Ноябрь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Заместитель директора по УПР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Методическая служба</a:t>
                      </a:r>
                    </a:p>
                  </a:txBody>
                  <a:tcPr marL="68580" marR="68580" marT="0" marB="0"/>
                </a:tc>
              </a:tr>
              <a:tr h="841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Лучший преподаватель года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</a:rPr>
                        <a:t>Декабрь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Методическая служба</a:t>
                      </a:r>
                    </a:p>
                  </a:txBody>
                  <a:tcPr marL="68580" marR="68580" marT="0" marB="0"/>
                </a:tc>
              </a:tr>
              <a:tr h="1261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Лучшая предметно-цикловая </a:t>
                      </a:r>
                      <a:r>
                        <a:rPr lang="ru-RU" sz="2400" dirty="0" smtClean="0">
                          <a:latin typeface="Times New Roman"/>
                          <a:ea typeface="Times New Roman"/>
                        </a:rPr>
                        <a:t>комиссия - 2017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</a:rPr>
                        <a:t>Апрель 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Методическая служба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5476" y="754376"/>
            <a:ext cx="4192525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График проведения конкурсов профессионального мастерства</a:t>
            </a:r>
            <a:endParaRPr lang="ru-RU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22195" y="2689147"/>
          <a:ext cx="6413610" cy="440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6560"/>
                <a:gridCol w="1527050"/>
              </a:tblGrid>
              <a:tr h="4419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 smtClean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Arial"/>
                        </a:rPr>
                        <a:t>Наименование конкурса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Arial"/>
                        </a:rPr>
                        <a:t>Сроки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IV</a:t>
                      </a: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Региональный чемпионат «Молодые профессионалы»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Calibri"/>
                          <a:ea typeface="Times New Roman"/>
                          <a:cs typeface="Arial"/>
                        </a:rPr>
                        <a:t>Ноябрь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Отборочный внутригрупповой конкурс профессионального мастерства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latin typeface="Calibri"/>
                          <a:ea typeface="Times New Roman"/>
                          <a:cs typeface="Arial"/>
                        </a:rPr>
                        <a:t>Март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latin typeface="Calibri"/>
                          <a:ea typeface="Calibri"/>
                          <a:cs typeface="Times New Roman"/>
                        </a:rPr>
                        <a:t>Краевой дистанционный конкурс «Студент СПО – 2017»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latin typeface="Calibri"/>
                          <a:ea typeface="Times New Roman"/>
                          <a:cs typeface="Arial"/>
                        </a:rPr>
                        <a:t>Март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Внутритехникумовский</a:t>
                      </a: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 конкурс профессионального мастерства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Times New Roman"/>
                          <a:cs typeface="Arial"/>
                        </a:rPr>
                        <a:t>Апрель 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Муниципальный конкурс профессионального мастерства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Calibri"/>
                          <a:ea typeface="Times New Roman"/>
                          <a:cs typeface="Arial"/>
                        </a:rPr>
                        <a:t>Май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8181" y="601671"/>
            <a:ext cx="4421583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График проведения предметных месячников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74901" y="1724407"/>
          <a:ext cx="6222875" cy="694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1290"/>
                <a:gridCol w="1487293"/>
                <a:gridCol w="2074292"/>
              </a:tblGrid>
              <a:tr h="9464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Наименование предметно-цикловой комиссии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latin typeface="Times New Roman"/>
                          <a:ea typeface="Times New Roman"/>
                        </a:rPr>
                        <a:t>Ответственный</a:t>
                      </a:r>
                    </a:p>
                  </a:txBody>
                  <a:tcPr marL="68580" marR="68580" marT="0" marB="0"/>
                </a:tc>
              </a:tr>
              <a:tr h="1261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latin typeface="Times New Roman"/>
                          <a:ea typeface="Times New Roman"/>
                        </a:rPr>
                        <a:t>Предметная цикловая комиссия общеобразовательных дисциплин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Сентябрь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Председатель ПЦК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 err="1">
                          <a:latin typeface="Times New Roman"/>
                          <a:ea typeface="Times New Roman"/>
                        </a:rPr>
                        <a:t>Иштуганова</a:t>
                      </a: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 А.О.</a:t>
                      </a:r>
                    </a:p>
                  </a:txBody>
                  <a:tcPr marL="68580" marR="68580" marT="0" marB="0"/>
                </a:tc>
              </a:tr>
              <a:tr h="9464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latin typeface="Times New Roman"/>
                          <a:ea typeface="Times New Roman"/>
                        </a:rPr>
                        <a:t>Предметная цикловая комиссия специальностей гуманитарного профиля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Октябрь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Председатель ПЦК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Полупанова Е.А.</a:t>
                      </a:r>
                    </a:p>
                  </a:txBody>
                  <a:tcPr marL="68580" marR="68580" marT="0" marB="0"/>
                </a:tc>
              </a:tr>
              <a:tr h="12618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Предметная цикловая комиссия экономики и информационных технологий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latin typeface="Times New Roman"/>
                          <a:ea typeface="Times New Roman"/>
                        </a:rPr>
                        <a:t>Ноябрь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Председатель ПЦК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Зарубина М.В.</a:t>
                      </a:r>
                    </a:p>
                  </a:txBody>
                  <a:tcPr marL="68580" marR="68580" marT="0" marB="0"/>
                </a:tc>
              </a:tr>
              <a:tr h="15773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latin typeface="Times New Roman"/>
                          <a:ea typeface="Times New Roman"/>
                        </a:rPr>
                        <a:t>Предметная цикловая комиссия специальностей технического и естественнонаучного профиля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latin typeface="Times New Roman"/>
                          <a:ea typeface="Times New Roman"/>
                        </a:rPr>
                        <a:t>Февраль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Председатель ПЦК </a:t>
                      </a:r>
                      <a:r>
                        <a:rPr lang="ru-RU" sz="1900" dirty="0" err="1">
                          <a:latin typeface="Times New Roman"/>
                          <a:ea typeface="Times New Roman"/>
                        </a:rPr>
                        <a:t>Огнянникова</a:t>
                      </a: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 Н.А.</a:t>
                      </a:r>
                    </a:p>
                  </a:txBody>
                  <a:tcPr marL="68580" marR="68580" marT="0" marB="0"/>
                </a:tc>
              </a:tr>
              <a:tr h="9464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latin typeface="Times New Roman"/>
                          <a:ea typeface="Times New Roman"/>
                        </a:rPr>
                        <a:t>Предметная цикловая комиссии профессий технического профиля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>
                          <a:latin typeface="Times New Roman"/>
                          <a:ea typeface="Times New Roman"/>
                        </a:rPr>
                        <a:t>Март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Председатель ПЦК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Times New Roman"/>
                          <a:ea typeface="Times New Roman"/>
                        </a:rPr>
                        <a:t>Абрамова Н.В.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5476" y="448965"/>
            <a:ext cx="3970330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План-график мероприятий СНО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2195" y="2128721"/>
          <a:ext cx="6413556" cy="6425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3856"/>
                <a:gridCol w="1679700"/>
              </a:tblGrid>
              <a:tr h="37592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Наименование мероприятия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Сроки</a:t>
                      </a:r>
                      <a:endParaRPr lang="ru-RU" sz="19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Заочный</a:t>
                      </a:r>
                      <a:r>
                        <a:rPr lang="ru-RU" sz="1900" baseline="0" dirty="0" smtClean="0"/>
                        <a:t> конкурс на лучшую научно-исследовательскую работу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Январь </a:t>
                      </a:r>
                      <a:endParaRPr lang="ru-RU" sz="19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Открытая Муниципальная научно-практическая конференция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Февраль </a:t>
                      </a:r>
                      <a:endParaRPr lang="ru-RU" sz="1900" dirty="0"/>
                    </a:p>
                  </a:txBody>
                  <a:tcPr/>
                </a:tc>
              </a:tr>
              <a:tr h="10378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/>
                          <a:ea typeface="Calibri"/>
                          <a:cs typeface="Times New Roman"/>
                        </a:rPr>
                        <a:t>Краевой дистанционный образовательный проект по информатике «Алгоритмическое путешествие по Хабаровскому краю»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/>
                          <a:ea typeface="Times New Roman"/>
                          <a:cs typeface="Arial"/>
                        </a:rPr>
                        <a:t>Февраль 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10378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/>
                          <a:ea typeface="Calibri"/>
                          <a:cs typeface="Times New Roman"/>
                        </a:rPr>
                        <a:t>Заочный этап краевого конкурса «Лучший выпускник среднего профессионального образования – 2017»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latin typeface="Calibri"/>
                          <a:ea typeface="Times New Roman"/>
                          <a:cs typeface="Arial"/>
                        </a:rPr>
                        <a:t>Январь 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10378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900" dirty="0">
                          <a:latin typeface="Calibri"/>
                          <a:ea typeface="Calibri"/>
                          <a:cs typeface="Times New Roman"/>
                        </a:rPr>
                        <a:t>Очный этап краевого конкурса «Лучший выпускник среднего профессионального образования – 2017»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kern="1200" dirty="0">
                          <a:latin typeface="Calibri"/>
                          <a:ea typeface="Times New Roman"/>
                          <a:cs typeface="Arial"/>
                        </a:rPr>
                        <a:t>Март </a:t>
                      </a:r>
                      <a:endParaRPr lang="ru-RU" sz="1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37592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Неделя проектов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Апрель </a:t>
                      </a:r>
                      <a:endParaRPr lang="ru-RU" sz="19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Открытый</a:t>
                      </a:r>
                      <a:r>
                        <a:rPr lang="ru-RU" sz="1900" baseline="0" dirty="0" smtClean="0"/>
                        <a:t> краевой фестиваль «Студенческая весна»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Апрель </a:t>
                      </a:r>
                      <a:endParaRPr lang="ru-RU" sz="1900" dirty="0"/>
                    </a:p>
                  </a:txBody>
                  <a:tcPr/>
                </a:tc>
              </a:tr>
              <a:tr h="375920"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Фестиваль проектов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 smtClean="0"/>
                        <a:t>Май </a:t>
                      </a:r>
                      <a:endParaRPr lang="ru-RU" sz="19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5476" y="601671"/>
            <a:ext cx="4574288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График проведения олимпиад</a:t>
            </a:r>
            <a:endParaRPr lang="ru-RU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22195" y="2586836"/>
          <a:ext cx="6413556" cy="6095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392"/>
                <a:gridCol w="1985164"/>
              </a:tblGrid>
              <a:tr h="45811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 олимпиады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Сроки</a:t>
                      </a:r>
                      <a:endParaRPr lang="ru-RU" sz="16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Всероссийские олимпиады по общеобразовательным дисциплинам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Сентябрь </a:t>
                      </a:r>
                      <a:endParaRPr lang="ru-RU" sz="16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Олимпиады профессионального мастерства по специальностям гуманитарного профиля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Октябрь </a:t>
                      </a:r>
                      <a:endParaRPr lang="ru-RU" sz="16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Олимпиады профессионального мастерства по специальностям экономического профиля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Ноябрь </a:t>
                      </a:r>
                      <a:endParaRPr lang="ru-RU" sz="1600" dirty="0"/>
                    </a:p>
                  </a:txBody>
                  <a:tcPr/>
                </a:tc>
              </a:tr>
              <a:tr h="12131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Краевая олимпиада профессионального мастерства по специальности 08.02.09 Монтаж, наладка и эксплуатация электрооборудования промышленных и гражданских зданий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Arial"/>
                        </a:rPr>
                        <a:t>Ноябрь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Муниципальная дистанционная олимпиада профессионального мастерства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Январь  </a:t>
                      </a:r>
                      <a:endParaRPr lang="ru-RU" sz="16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Олимпиады профессионального мастерства по специальностям технического профиля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Февраль </a:t>
                      </a:r>
                      <a:endParaRPr lang="ru-RU" sz="16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Региональные дистанционные олимпиады по родным языкам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Февраль </a:t>
                      </a:r>
                      <a:endParaRPr lang="ru-RU" sz="1600" dirty="0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Олимпиады профессионального мастерства  по профессиям технического профиля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Март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Краевая олимпиада по русскому</a:t>
                      </a:r>
                      <a:r>
                        <a:rPr lang="ru-RU" sz="1600" baseline="0" dirty="0" smtClean="0"/>
                        <a:t> языку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Апрель 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1827" y="143555"/>
            <a:ext cx="4116173" cy="814427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Состав ПЦК</a:t>
            </a:r>
            <a:endParaRPr lang="ru-RU" sz="32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22195" y="1212490"/>
          <a:ext cx="6413610" cy="7579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6465"/>
                <a:gridCol w="3367145"/>
              </a:tblGrid>
              <a:tr h="6023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Наименование/председатель ПЦК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Члены ПЦК</a:t>
                      </a:r>
                      <a:endParaRPr lang="ru-RU" sz="1600" dirty="0"/>
                    </a:p>
                  </a:txBody>
                  <a:tcPr/>
                </a:tc>
              </a:tr>
              <a:tr h="682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ПЦК специальностей технического и </a:t>
                      </a:r>
                      <a:r>
                        <a:rPr lang="ru-RU" sz="1600" dirty="0" err="1">
                          <a:latin typeface="Calibri"/>
                          <a:ea typeface="Calibri"/>
                          <a:cs typeface="Times New Roman"/>
                        </a:rPr>
                        <a:t>естественно-научного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 профилей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Председатель – </a:t>
                      </a:r>
                      <a:r>
                        <a:rPr lang="ru-RU" sz="1600" dirty="0" err="1">
                          <a:latin typeface="Calibri"/>
                          <a:ea typeface="Calibri"/>
                          <a:cs typeface="Times New Roman"/>
                        </a:rPr>
                        <a:t>Огнянникова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 Н.А.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Члены: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Гололобова В.Ф.,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Кайдалов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А.Ю.,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Корольченко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С.А.,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Кувалов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С.А.,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Мыслицкая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Е.А.,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Николаева С.Г.,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Петропавловская Т.Н.,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Полканова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С.В.,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Самотонина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Т.В.,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Чередник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Р.Г.</a:t>
                      </a:r>
                    </a:p>
                  </a:txBody>
                  <a:tcPr marL="68580" marR="68580" marT="0" marB="0"/>
                </a:tc>
              </a:tr>
              <a:tr h="509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ПЦК профессий технического профиля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Председатель – Абрамова Н.В.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Члены: Белокрылова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В.Н.,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Долотов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В.Т.,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Карасев Д.В.,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Максютенко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Е.С.,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Манаенкова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З.Д.,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Медведева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Л.Я.</a:t>
                      </a:r>
                    </a:p>
                  </a:txBody>
                  <a:tcPr marL="68580" marR="68580" marT="0" marB="0"/>
                </a:tc>
              </a:tr>
              <a:tr h="509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ПЦК экономики и информационных технологий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Председатель – Зарубина М.В.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Члены: Башмакова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Н.С.,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Кайдалова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В.Р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., Марченко Е.С.,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Петрова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А.Г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Южаков П.Н.,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Шумилова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Е.В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., Черненко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Е.В.</a:t>
                      </a:r>
                    </a:p>
                  </a:txBody>
                  <a:tcPr marL="68580" marR="68580" marT="0" marB="0"/>
                </a:tc>
              </a:tr>
              <a:tr h="8556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ПЦК общеобразовательных дисциплин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Председатель – Иштуганова А.О.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Члены: </a:t>
                      </a:r>
                      <a:r>
                        <a:rPr lang="ru-RU" sz="1600" dirty="0" err="1">
                          <a:latin typeface="Calibri"/>
                          <a:ea typeface="Calibri"/>
                          <a:cs typeface="Times New Roman"/>
                        </a:rPr>
                        <a:t>Аббасов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Х.А.,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Агапова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А.Ю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.,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latin typeface="Calibri"/>
                          <a:ea typeface="Calibri"/>
                          <a:cs typeface="Times New Roman"/>
                        </a:rPr>
                        <a:t>Збагирский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А.В.,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Збагирский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Д.А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.,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Кравцова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Ю.Н.,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Лексаков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В.Ф.,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Огнянников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С.А.,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Петьков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А.А.,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Пойлова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С.П.,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Пчельников Г.П.,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Солончук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С.А.</a:t>
                      </a:r>
                    </a:p>
                  </a:txBody>
                  <a:tcPr marL="68580" marR="68580" marT="0" marB="0"/>
                </a:tc>
              </a:tr>
              <a:tr h="1421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ПЦК гуманитарного профиля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Председатель – Полупанова Е.А.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Члены: </a:t>
                      </a:r>
                      <a:r>
                        <a:rPr lang="ru-RU" sz="1600" dirty="0" err="1">
                          <a:latin typeface="Calibri"/>
                          <a:ea typeface="Calibri"/>
                          <a:cs typeface="Times New Roman"/>
                        </a:rPr>
                        <a:t>Блинова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О.П.,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Ангина С.В.,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Григорьева И.А.,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Криволесова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Т.А.,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Новикова В.И.,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Попова С.В.,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Сальникова Т.Г.,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Син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К.С.,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Стародубова И.Д.,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Стародубова М.В.,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Тэмина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М.Г.,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err="1" smtClean="0">
                          <a:latin typeface="Calibri"/>
                          <a:ea typeface="Calibri"/>
                          <a:cs typeface="Times New Roman"/>
                        </a:rPr>
                        <a:t>Мурзагалиева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 О.А.,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Анисимова А.Г.,</a:t>
                      </a:r>
                      <a:r>
                        <a:rPr lang="ru-RU" sz="16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Румянцева </a:t>
                      </a: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О.А.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1828" y="499868"/>
            <a:ext cx="4116173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План работы педагогического совета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2196" y="2332329"/>
          <a:ext cx="6412566" cy="10817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805"/>
                <a:gridCol w="1068239"/>
                <a:gridCol w="2137522"/>
              </a:tblGrid>
              <a:tr h="494453"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+mn-lt"/>
                        </a:rPr>
                        <a:t>Тематика/форма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+mn-lt"/>
                        </a:rPr>
                        <a:t>Сроки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+mn-lt"/>
                        </a:rPr>
                        <a:t>Ответственные 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68580" marR="68580" marT="60960" marB="60960"/>
                </a:tc>
              </a:tr>
              <a:tr h="1664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 smtClean="0">
                          <a:latin typeface="+mn-lt"/>
                          <a:ea typeface="Times New Roman"/>
                        </a:rPr>
                        <a:t>Круглый стол «</a:t>
                      </a: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Проблемно-ориентированный анализ работы техникума. Цель и задачи работы на 2016-2017 учебный год»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900" b="0" dirty="0" smtClean="0">
                          <a:latin typeface="+mn-lt"/>
                        </a:rPr>
                        <a:t>08.09.</a:t>
                      </a:r>
                      <a:endParaRPr lang="ru-RU" sz="1900" b="0" dirty="0"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Структурные единицы техникума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</a:tr>
              <a:tr h="33299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 smtClean="0">
                          <a:latin typeface="+mn-lt"/>
                          <a:ea typeface="Times New Roman"/>
                        </a:rPr>
                        <a:t>Семинар «Профессиональный </a:t>
                      </a: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стандарт как основа развития профессионального и творческого потенциала педагога в условиях реформирования </a:t>
                      </a:r>
                      <a:r>
                        <a:rPr lang="ru-RU" sz="1900" spc="-20" dirty="0" smtClean="0">
                          <a:latin typeface="+mn-lt"/>
                          <a:ea typeface="Times New Roman"/>
                        </a:rPr>
                        <a:t>образования»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+mn-lt"/>
                        </a:rPr>
                        <a:t>10.11.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Методическая служба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Рабочая группа по актуализации образовательной программы по специальности 44.02.02 Преподавание в начальных классах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</a:tr>
              <a:tr h="26639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 smtClean="0">
                          <a:latin typeface="+mn-lt"/>
                          <a:ea typeface="Times New Roman"/>
                        </a:rPr>
                        <a:t>Панельная дискуссия «Система </a:t>
                      </a: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мониторинга и контроля качества образования и воспитания как залог повышения качества образования</a:t>
                      </a:r>
                      <a:r>
                        <a:rPr lang="ru-RU" sz="1900" dirty="0">
                          <a:latin typeface="+mn-lt"/>
                          <a:ea typeface="Times New Roman"/>
                        </a:rPr>
                        <a:t>: основные подходы, процедуры и </a:t>
                      </a:r>
                      <a:r>
                        <a:rPr lang="ru-RU" sz="1900" dirty="0" smtClean="0">
                          <a:latin typeface="+mn-lt"/>
                          <a:ea typeface="Times New Roman"/>
                        </a:rPr>
                        <a:t>инструменты»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+mn-lt"/>
                        </a:rPr>
                        <a:t>09.02.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Заместитель директора по УВР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Заведующие отделениями ПССЗ, ПКРС, КМНС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</a:tr>
              <a:tr h="19979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Педсовет на основе доклада директора техникума с содокладом заместителя директора по учебно-методической работе «</a:t>
                      </a:r>
                      <a:r>
                        <a:rPr lang="ru-RU" sz="1900" spc="-20" dirty="0" err="1" smtClean="0">
                          <a:latin typeface="+mn-lt"/>
                          <a:ea typeface="Times New Roman"/>
                        </a:rPr>
                        <a:t>Самообследование</a:t>
                      </a:r>
                      <a:r>
                        <a:rPr lang="ru-RU" sz="1900" spc="-20" dirty="0" smtClean="0">
                          <a:latin typeface="+mn-lt"/>
                          <a:ea typeface="Times New Roman"/>
                        </a:rPr>
                        <a:t>» 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+mn-lt"/>
                        </a:rPr>
                        <a:t>16.04.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Заместитель директора по учебно-методической работе Боровик С.В.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</a:tr>
              <a:tr h="6659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 smtClean="0">
                          <a:latin typeface="+mn-lt"/>
                          <a:ea typeface="Times New Roman"/>
                        </a:rPr>
                        <a:t>Семинар. Открытый </a:t>
                      </a: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педсовет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ru-RU" sz="1900" dirty="0" smtClean="0">
                          <a:latin typeface="+mn-lt"/>
                        </a:rPr>
                        <a:t>08.06.</a:t>
                      </a:r>
                      <a:endParaRPr lang="ru-RU" sz="1900" dirty="0">
                        <a:latin typeface="+mn-lt"/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spc="-20" dirty="0">
                          <a:latin typeface="+mn-lt"/>
                          <a:ea typeface="Times New Roman"/>
                        </a:rPr>
                        <a:t>Заместитель директора по УПР</a:t>
                      </a:r>
                      <a:endParaRPr lang="ru-RU" sz="1900" dirty="0">
                        <a:latin typeface="+mn-lt"/>
                        <a:ea typeface="Times New Roman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2195" y="2535933"/>
            <a:ext cx="6413610" cy="61082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FontTx/>
              <a:buNone/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труда и социальной защиты РФ от 08 сентября 2015 г. № 608н «Об  утверждении профессионального стандарта «Педагог профессионального обучения, профессионального образования и дополнительного профессионального образования»: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Утвердить прилагаемый профессиональный стандарт «Педагог профессионального обучения, профессионального образования и дополнительного профессионального образования».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Установить, что профессиональный стандарт «Педагог профессионального обучения, профессионального образования и дополнительного профессионального образования» применяется с 1 января 2017 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1829" y="907081"/>
            <a:ext cx="4001644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Правовое поле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модернизации среднего профессионального образования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783" y="2739540"/>
            <a:ext cx="4695679" cy="6108200"/>
          </a:xfrm>
        </p:spPr>
        <p:txBody>
          <a:bodyPr>
            <a:normAutofit fontScale="70000" lnSpcReduction="20000"/>
          </a:bodyPr>
          <a:lstStyle/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70C0"/>
                </a:solidFill>
              </a:rPr>
              <a:t>Федеральный закон  от 29.12.2012 № 273-ФЗ  «Об образовании в Российской Федерации»</a:t>
            </a:r>
          </a:p>
          <a:p>
            <a:pPr lvl="0">
              <a:spcAft>
                <a:spcPts val="0"/>
              </a:spcAft>
              <a:buFont typeface="Wingdings" pitchFamily="2" charset="2"/>
              <a:buChar char="v"/>
            </a:pPr>
            <a:endParaRPr lang="ru-RU" b="1" dirty="0" smtClean="0">
              <a:solidFill>
                <a:srgbClr val="0070C0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ru-RU" altLang="ru-RU" b="1" dirty="0" smtClean="0">
                <a:solidFill>
                  <a:srgbClr val="0070C0"/>
                </a:solidFill>
              </a:rPr>
              <a:t>Перечень поручений по реализации Послания Президента Федеральному Собранию Правительству  РФ от 4 декабря 2014 года</a:t>
            </a:r>
          </a:p>
          <a:p>
            <a:pPr lvl="0">
              <a:spcAft>
                <a:spcPts val="0"/>
              </a:spcAft>
              <a:buFont typeface="Wingdings" pitchFamily="2" charset="2"/>
              <a:buChar char="v"/>
            </a:pPr>
            <a:endParaRPr lang="ru-RU" b="1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70C0"/>
                </a:solidFill>
              </a:rPr>
              <a:t>Стратегия развития системы подготовки рабочих кадров и формирования прикладных квалификаций в РФ  на период до 2020 года</a:t>
            </a:r>
            <a:endParaRPr lang="en-US" b="1" dirty="0" smtClean="0">
              <a:solidFill>
                <a:srgbClr val="0070C0"/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b="1" dirty="0" smtClean="0">
              <a:solidFill>
                <a:srgbClr val="0070C0"/>
              </a:solidFill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70C0"/>
                </a:solidFill>
                <a:cs typeface="Arial" pitchFamily="34" charset="0"/>
              </a:rPr>
              <a:t>Комплекс мер, направленных на совершенствование системы среднего профессионального образования на 2015-2020 годы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309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1828" y="499869"/>
            <a:ext cx="4116173" cy="101803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Зачем нужен профессиональный </a:t>
            </a:r>
            <a:br>
              <a:rPr lang="ru-RU" b="1" dirty="0" smtClean="0"/>
            </a:br>
            <a:r>
              <a:rPr lang="ru-RU" b="1" dirty="0" smtClean="0"/>
              <a:t>стандарт?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2195" y="2535933"/>
            <a:ext cx="6413610" cy="61082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alt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Стандарт – способ реализации стратегии образования в меняющемся мире.</a:t>
            </a:r>
          </a:p>
          <a:p>
            <a:pPr>
              <a:buFont typeface="Wingdings" pitchFamily="2" charset="2"/>
              <a:buChar char="v"/>
            </a:pPr>
            <a:r>
              <a:rPr lang="ru-RU" alt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Стандарт – инструмент повышения качества образования и выхода отечественного образования на международный уровень.</a:t>
            </a:r>
          </a:p>
          <a:p>
            <a:pPr>
              <a:buFont typeface="Wingdings" pitchFamily="2" charset="2"/>
              <a:buChar char="v"/>
            </a:pPr>
            <a:r>
              <a:rPr lang="ru-RU" alt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Стандарт – объективный измеритель квалификации педагогического работника.</a:t>
            </a:r>
          </a:p>
          <a:p>
            <a:pPr>
              <a:buFont typeface="Wingdings" pitchFamily="2" charset="2"/>
              <a:buChar char="v"/>
            </a:pPr>
            <a:r>
              <a:rPr lang="ru-RU" alt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Стандарт – средство отбора педагогических кадров в учреждения образования.</a:t>
            </a:r>
          </a:p>
          <a:p>
            <a:pPr>
              <a:buFont typeface="Wingdings" pitchFamily="2" charset="2"/>
              <a:buChar char="v"/>
            </a:pPr>
            <a:r>
              <a:rPr lang="ru-RU" alt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Стандарт – основа для формирования трудового договора, фиксирующего отношения между работником и работодателем.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300" y="251886"/>
            <a:ext cx="4096161" cy="75776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</a:rPr>
              <a:t>Нормативные требования к  квалификации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1236" y="2554819"/>
            <a:ext cx="3131344" cy="153888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prstClr val="white"/>
                </a:solidFill>
              </a:rPr>
              <a:t>ЕТКС</a:t>
            </a:r>
            <a:r>
              <a:rPr lang="ru-RU" dirty="0">
                <a:solidFill>
                  <a:prstClr val="white"/>
                </a:solidFill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</a:rPr>
              <a:t>единый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</a:rPr>
              <a:t>тарифно-квалификационный справочник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37348" y="2554819"/>
            <a:ext cx="3024188" cy="150810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prstClr val="white"/>
                </a:solidFill>
              </a:rPr>
              <a:t>ЕКС</a:t>
            </a:r>
            <a:r>
              <a:rPr lang="ru-RU" dirty="0">
                <a:solidFill>
                  <a:prstClr val="white"/>
                </a:solidFill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</a:rPr>
              <a:t>единый квалификационный справочник должностей руководителей, специалистов и др. служащих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37348" y="4572002"/>
            <a:ext cx="3024188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u="sng" dirty="0">
                <a:solidFill>
                  <a:prstClr val="black"/>
                </a:solidFill>
              </a:rPr>
              <a:t>Квалификационные характеристики</a:t>
            </a:r>
            <a:r>
              <a:rPr lang="ru-RU" sz="1600" dirty="0">
                <a:solidFill>
                  <a:prstClr val="black"/>
                </a:solidFill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prstClr val="black"/>
                </a:solidFill>
              </a:rPr>
              <a:t>-должностные обязанности;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prstClr val="black"/>
                </a:solidFill>
              </a:rPr>
              <a:t>-требования к уровню знаний;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prstClr val="black"/>
                </a:solidFill>
              </a:rPr>
              <a:t>-требования к квалификации</a:t>
            </a:r>
          </a:p>
        </p:txBody>
      </p:sp>
      <p:sp>
        <p:nvSpPr>
          <p:cNvPr id="61446" name="TextBox 6"/>
          <p:cNvSpPr txBox="1">
            <a:spLocks noChangeArrowheads="1"/>
          </p:cNvSpPr>
          <p:nvPr/>
        </p:nvSpPr>
        <p:spPr bwMode="auto">
          <a:xfrm>
            <a:off x="2937274" y="8509000"/>
            <a:ext cx="46916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1600" dirty="0">
                <a:solidFill>
                  <a:srgbClr val="000000"/>
                </a:solidFill>
                <a:latin typeface="Calibri" pitchFamily="34" charset="0"/>
              </a:rPr>
              <a:t>(</a:t>
            </a:r>
            <a:r>
              <a:rPr lang="ru-RU" altLang="ru-RU" sz="1600" i="1" dirty="0">
                <a:solidFill>
                  <a:srgbClr val="000000"/>
                </a:solidFill>
                <a:latin typeface="Calibri" pitchFamily="34" charset="0"/>
              </a:rPr>
              <a:t>ТК РФ, ст. Тарифные системы оплаты труда143</a:t>
            </a:r>
            <a:r>
              <a:rPr lang="ru-RU" altLang="ru-RU" sz="1600" dirty="0">
                <a:solidFill>
                  <a:srgbClr val="000000"/>
                </a:solidFill>
                <a:latin typeface="Calibri" pitchFamily="34" charset="0"/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1236" y="4572001"/>
            <a:ext cx="3131344" cy="181588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u="sng" dirty="0">
                <a:solidFill>
                  <a:prstClr val="black"/>
                </a:solidFill>
              </a:rPr>
              <a:t>Квалификационные характеристики: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u="sng" dirty="0">
              <a:solidFill>
                <a:prstClr val="black"/>
              </a:solidFill>
            </a:endParaRPr>
          </a:p>
          <a:p>
            <a:pPr marL="3571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</a:rPr>
              <a:t>-</a:t>
            </a:r>
            <a:r>
              <a:rPr lang="ru-RU" sz="1600" i="1" dirty="0">
                <a:solidFill>
                  <a:prstClr val="black"/>
                </a:solidFill>
              </a:rPr>
              <a:t>характеристика работ;</a:t>
            </a:r>
          </a:p>
          <a:p>
            <a:pPr marL="35718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prstClr val="black"/>
                </a:solidFill>
              </a:rPr>
              <a:t>-требования к уровню знаний</a:t>
            </a:r>
          </a:p>
          <a:p>
            <a:pPr marL="357188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i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1236" y="1308100"/>
            <a:ext cx="313134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prstClr val="black"/>
                </a:solidFill>
              </a:rPr>
              <a:t>Профессия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7348" y="1308100"/>
            <a:ext cx="3024188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prstClr val="black"/>
                </a:solidFill>
              </a:rPr>
              <a:t>Специальность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235" y="6779685"/>
            <a:ext cx="6210300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prstClr val="white"/>
                </a:solidFill>
              </a:rPr>
              <a:t>ПС</a:t>
            </a:r>
            <a:r>
              <a:rPr lang="ru-RU" dirty="0">
                <a:solidFill>
                  <a:prstClr val="white"/>
                </a:solidFill>
              </a:rPr>
              <a:t>  </a:t>
            </a:r>
            <a:r>
              <a:rPr lang="ru-RU" sz="1600" dirty="0">
                <a:solidFill>
                  <a:prstClr val="white"/>
                </a:solidFill>
              </a:rPr>
              <a:t>Профессиональный стандарт</a:t>
            </a:r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188119" y="1691219"/>
            <a:ext cx="0" cy="57615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88119" y="7452784"/>
            <a:ext cx="1631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6561536" y="7452784"/>
            <a:ext cx="10834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V="1">
            <a:off x="6669881" y="1691219"/>
            <a:ext cx="0" cy="57615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188119" y="1691217"/>
            <a:ext cx="163116" cy="0"/>
          </a:xfrm>
          <a:prstGeom prst="line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561536" y="1691217"/>
            <a:ext cx="108347" cy="0"/>
          </a:xfrm>
          <a:prstGeom prst="line">
            <a:avLst/>
          </a:prstGeom>
          <a:ln w="28575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51235" y="7378702"/>
            <a:ext cx="6210300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u="sng" dirty="0">
                <a:solidFill>
                  <a:prstClr val="black"/>
                </a:solidFill>
              </a:rPr>
              <a:t>Квалификационные уровни: ТФ, трудовые действия, умения, знания</a:t>
            </a:r>
          </a:p>
        </p:txBody>
      </p:sp>
      <p:cxnSp>
        <p:nvCxnSpPr>
          <p:cNvPr id="60" name="Прямая со стрелкой 59"/>
          <p:cNvCxnSpPr/>
          <p:nvPr/>
        </p:nvCxnSpPr>
        <p:spPr>
          <a:xfrm flipH="1" flipV="1">
            <a:off x="1916906" y="2004484"/>
            <a:ext cx="0" cy="55033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 flipV="1">
            <a:off x="5049441" y="1979084"/>
            <a:ext cx="0" cy="55033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3714" y="703473"/>
            <a:ext cx="4803344" cy="814427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Квалификационные характеристики педагогических работников СПО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22646" y="2535768"/>
          <a:ext cx="6184103" cy="1060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2051"/>
                <a:gridCol w="3092051"/>
              </a:tblGrid>
              <a:tr h="37795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Преподаватель общеобразовательных учебных дисциплин</a:t>
                      </a:r>
                    </a:p>
                  </a:txBody>
                  <a:tcPr marL="68572" marR="68572" marT="60961" marB="6096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 Педагог (педагогическая деятельность в дошкольном, начальном общем, основном общем, среднем общем образовании) (воспитатель, учитель)</a:t>
                      </a:r>
                    </a:p>
                  </a:txBody>
                  <a:tcPr marL="68572" marR="68572" marT="60961" marB="60961"/>
                </a:tc>
              </a:tr>
              <a:tr h="52425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Преподаватель профессионального учебного цикла,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 производственного обучения, куратор,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методист, ст. методист,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преподаватель ДПО,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педагогический работник, выполняющий </a:t>
                      </a:r>
                      <a:r>
                        <a:rPr kumimoji="0" lang="ru-RU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профориентационные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функции</a:t>
                      </a:r>
                    </a:p>
                  </a:txBody>
                  <a:tcPr marL="68572" marR="68572" marT="60961" marB="6096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 Педагог профессионального обучения, профессионального образования и дополнительного профессионального образования</a:t>
                      </a:r>
                    </a:p>
                  </a:txBody>
                  <a:tcPr marL="68572" marR="68572" marT="60961" marB="60961"/>
                </a:tc>
              </a:tr>
              <a:tr h="15849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Преподаватель дополнительного образования</a:t>
                      </a:r>
                    </a:p>
                  </a:txBody>
                  <a:tcPr marL="68572" marR="68572" marT="60961" marB="6096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 Педагог дополнительного образования детей и взрослых</a:t>
                      </a:r>
                    </a:p>
                  </a:txBody>
                  <a:tcPr marL="68572" marR="68572" marT="60961" marB="60961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2772" y="296262"/>
            <a:ext cx="4345229" cy="7493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/>
              <a:t>Структура профессионального стандарта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32856" y="1301381"/>
            <a:ext cx="2646294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Обобщенные трудовые функции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8820" y="2112593"/>
            <a:ext cx="156617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Трудовые функции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74994" y="2112593"/>
            <a:ext cx="1566174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Трудовые функции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6652" y="3239031"/>
            <a:ext cx="1458162" cy="233910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Трудовые действия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Необходимые умения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Необходимые знания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62826" y="3239031"/>
            <a:ext cx="1458162" cy="233910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Трудовые действия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Необходимые умения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Необходимые знания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239031"/>
            <a:ext cx="1458162" cy="233910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Трудовые действия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Необходимые умения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Необходимые знания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01098" y="3239031"/>
            <a:ext cx="1458162" cy="233910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Трудовые действия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Необходимые умения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Необходимые знания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39513" y="6108171"/>
            <a:ext cx="248427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ПРЕПОДАВАТЕЛЬ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712" y="6096670"/>
            <a:ext cx="5184576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КВАЛИФИКАЦИОННАЯ ХАРАКТЕРИСТИКА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ДОЛЖНОСТИ:    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6076B4">
                    <a:lumMod val="75000"/>
                  </a:srgb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ПРЕПОДАВАТЕЛЬ</a:t>
            </a:r>
          </a:p>
        </p:txBody>
      </p:sp>
      <p:sp>
        <p:nvSpPr>
          <p:cNvPr id="19" name="Стрелка вниз 18"/>
          <p:cNvSpPr/>
          <p:nvPr/>
        </p:nvSpPr>
        <p:spPr>
          <a:xfrm>
            <a:off x="2506266" y="1818217"/>
            <a:ext cx="216694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3917157" y="1820333"/>
            <a:ext cx="216694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944168" y="2628900"/>
            <a:ext cx="1134665" cy="609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5" idx="2"/>
            <a:endCxn id="11" idx="0"/>
          </p:cNvCxnSpPr>
          <p:nvPr/>
        </p:nvCxnSpPr>
        <p:spPr>
          <a:xfrm>
            <a:off x="2591907" y="2758924"/>
            <a:ext cx="0" cy="480107"/>
          </a:xfrm>
          <a:prstGeom prst="straightConnector1">
            <a:avLst/>
          </a:prstGeom>
          <a:ln w="571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7" idx="2"/>
            <a:endCxn id="12" idx="0"/>
          </p:cNvCxnSpPr>
          <p:nvPr/>
        </p:nvCxnSpPr>
        <p:spPr>
          <a:xfrm>
            <a:off x="4158081" y="2758924"/>
            <a:ext cx="0" cy="48010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3" idx="0"/>
          </p:cNvCxnSpPr>
          <p:nvPr/>
        </p:nvCxnSpPr>
        <p:spPr>
          <a:xfrm>
            <a:off x="4725592" y="2605617"/>
            <a:ext cx="1004888" cy="63288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9" idx="2"/>
          </p:cNvCxnSpPr>
          <p:nvPr/>
        </p:nvCxnSpPr>
        <p:spPr>
          <a:xfrm>
            <a:off x="1026319" y="5577417"/>
            <a:ext cx="566738" cy="5312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3" idx="2"/>
          </p:cNvCxnSpPr>
          <p:nvPr/>
        </p:nvCxnSpPr>
        <p:spPr>
          <a:xfrm flipH="1">
            <a:off x="5176838" y="5577419"/>
            <a:ext cx="553641" cy="5185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1" idx="2"/>
          </p:cNvCxnSpPr>
          <p:nvPr/>
        </p:nvCxnSpPr>
        <p:spPr>
          <a:xfrm>
            <a:off x="2591992" y="5577419"/>
            <a:ext cx="566738" cy="5185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12" idx="2"/>
          </p:cNvCxnSpPr>
          <p:nvPr/>
        </p:nvCxnSpPr>
        <p:spPr>
          <a:xfrm flipH="1">
            <a:off x="3590926" y="5577419"/>
            <a:ext cx="566738" cy="5185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299" y="499868"/>
            <a:ext cx="4345230" cy="814427"/>
          </a:xfrm>
        </p:spPr>
        <p:txBody>
          <a:bodyPr>
            <a:normAutofit/>
          </a:bodyPr>
          <a:lstStyle/>
          <a:p>
            <a:r>
              <a:rPr lang="ru-RU" b="1" dirty="0" smtClean="0"/>
              <a:t>Общие сведения</a:t>
            </a:r>
            <a:endParaRPr lang="ru-RU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7666" y="1517900"/>
          <a:ext cx="6642668" cy="10454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4983"/>
                <a:gridCol w="2097685"/>
              </a:tblGrid>
              <a:tr h="761987"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Обобщенные трудовые функции</a:t>
                      </a:r>
                      <a:endParaRPr lang="ru-RU" sz="2100" dirty="0"/>
                    </a:p>
                  </a:txBody>
                  <a:tcPr marL="68582" marR="68582" marT="60953" marB="60953"/>
                </a:tc>
                <a:tc>
                  <a:txBody>
                    <a:bodyPr/>
                    <a:lstStyle/>
                    <a:p>
                      <a:r>
                        <a:rPr lang="ru-RU" sz="2100" dirty="0" smtClean="0"/>
                        <a:t>Возможная должность</a:t>
                      </a:r>
                      <a:endParaRPr lang="ru-RU" sz="2100" dirty="0"/>
                    </a:p>
                  </a:txBody>
                  <a:tcPr marL="68582" marR="68582" marT="60953" marB="60953" anchor="ctr"/>
                </a:tc>
              </a:tr>
              <a:tr h="1722107">
                <a:tc>
                  <a:txBody>
                    <a:bodyPr/>
                    <a:lstStyle/>
                    <a:p>
                      <a:r>
                        <a:rPr lang="ru-RU" sz="2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Преподавание по программам СПО </a:t>
                      </a:r>
                      <a:r>
                        <a:rPr lang="ru-RU" sz="2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и дополнительным профессиональным программам, ориентированным на соответствующий уровень квалификации</a:t>
                      </a:r>
                      <a:endParaRPr lang="ru-RU" sz="2100" dirty="0"/>
                    </a:p>
                  </a:txBody>
                  <a:tcPr marL="68582" marR="68582" marT="60953" marB="60953" anchor="ctr"/>
                </a:tc>
                <a:tc>
                  <a:txBody>
                    <a:bodyPr/>
                    <a:lstStyle/>
                    <a:p>
                      <a:r>
                        <a:rPr lang="ru-RU" sz="2100" b="1" dirty="0" smtClean="0"/>
                        <a:t>Преподаватель</a:t>
                      </a:r>
                      <a:endParaRPr lang="ru-RU" sz="2100" b="1" dirty="0"/>
                    </a:p>
                  </a:txBody>
                  <a:tcPr marL="68582" marR="68582" marT="60953" marB="60953" anchor="ctr"/>
                </a:tc>
              </a:tr>
              <a:tr h="1722107">
                <a:tc>
                  <a:txBody>
                    <a:bodyPr/>
                    <a:lstStyle/>
                    <a:p>
                      <a:r>
                        <a:rPr lang="ru-RU" sz="2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Организация и проведение учебно-производственного процесса</a:t>
                      </a:r>
                      <a:r>
                        <a:rPr lang="ru-RU" sz="2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при реализации образовательных программ различного уровня и направленности</a:t>
                      </a:r>
                      <a:endParaRPr lang="ru-RU" sz="2100" dirty="0"/>
                    </a:p>
                  </a:txBody>
                  <a:tcPr marL="68582" marR="68582" marT="60953" marB="60953" anchor="ctr"/>
                </a:tc>
                <a:tc>
                  <a:txBody>
                    <a:bodyPr/>
                    <a:lstStyle/>
                    <a:p>
                      <a:r>
                        <a:rPr lang="ru-RU" sz="2100" b="1" dirty="0" smtClean="0"/>
                        <a:t>Мастер производственного обучения</a:t>
                      </a:r>
                      <a:endParaRPr lang="ru-RU" sz="2100" b="1" dirty="0"/>
                    </a:p>
                  </a:txBody>
                  <a:tcPr marL="68582" marR="68582" marT="60953" marB="60953" anchor="ctr"/>
                </a:tc>
              </a:tr>
              <a:tr h="1082027">
                <a:tc>
                  <a:txBody>
                    <a:bodyPr/>
                    <a:lstStyle/>
                    <a:p>
                      <a:r>
                        <a:rPr lang="ru-RU" sz="2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Организационно-педагогическое сопровождение группы (курса)</a:t>
                      </a:r>
                      <a:r>
                        <a:rPr lang="ru-RU" sz="2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обучающихся по программам СПО </a:t>
                      </a:r>
                      <a:endParaRPr lang="ru-RU" sz="2100" dirty="0"/>
                    </a:p>
                  </a:txBody>
                  <a:tcPr marL="68582" marR="68582" marT="60953" marB="60953" anchor="ctr"/>
                </a:tc>
                <a:tc>
                  <a:txBody>
                    <a:bodyPr/>
                    <a:lstStyle/>
                    <a:p>
                      <a:r>
                        <a:rPr lang="ru-RU" sz="2100" b="1" dirty="0" smtClean="0"/>
                        <a:t>Куратор группы (курса)</a:t>
                      </a:r>
                      <a:endParaRPr lang="ru-RU" sz="2100" b="1" dirty="0"/>
                    </a:p>
                  </a:txBody>
                  <a:tcPr marL="68582" marR="68582" marT="60953" marB="60953" anchor="ctr"/>
                </a:tc>
              </a:tr>
              <a:tr h="2042147">
                <a:tc>
                  <a:txBody>
                    <a:bodyPr/>
                    <a:lstStyle/>
                    <a:p>
                      <a:r>
                        <a:rPr lang="ru-RU" sz="2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Организационно-методическое обеспечение реализации программ СПО</a:t>
                      </a:r>
                      <a:r>
                        <a:rPr lang="ru-RU" sz="2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дополнительных профессиональных программ и программ профессионального обучения</a:t>
                      </a:r>
                      <a:endParaRPr lang="ru-RU" sz="2100" dirty="0"/>
                    </a:p>
                  </a:txBody>
                  <a:tcPr marL="68582" marR="68582" marT="60953" marB="60953" anchor="ctr"/>
                </a:tc>
                <a:tc>
                  <a:txBody>
                    <a:bodyPr/>
                    <a:lstStyle/>
                    <a:p>
                      <a:r>
                        <a:rPr lang="ru-RU" sz="2100" b="1" dirty="0" smtClean="0"/>
                        <a:t>Методист</a:t>
                      </a:r>
                      <a:endParaRPr lang="ru-RU" sz="2100" b="1" dirty="0"/>
                    </a:p>
                  </a:txBody>
                  <a:tcPr marL="68582" marR="68582" marT="60953" marB="60953" anchor="ctr"/>
                </a:tc>
              </a:tr>
              <a:tr h="1402067">
                <a:tc>
                  <a:txBody>
                    <a:bodyPr/>
                    <a:lstStyle/>
                    <a:p>
                      <a:r>
                        <a:rPr lang="ru-RU" sz="2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Научно-методическое и учебно-методическое обеспечение реализации программ СПО </a:t>
                      </a:r>
                      <a:r>
                        <a:rPr lang="ru-RU" sz="2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и профессионального обучения</a:t>
                      </a:r>
                      <a:endParaRPr lang="ru-RU" sz="2100" dirty="0"/>
                    </a:p>
                  </a:txBody>
                  <a:tcPr marL="68582" marR="68582" marT="60953" marB="60953" anchor="ctr"/>
                </a:tc>
                <a:tc>
                  <a:txBody>
                    <a:bodyPr/>
                    <a:lstStyle/>
                    <a:p>
                      <a:r>
                        <a:rPr lang="ru-RU" sz="2100" b="1" dirty="0" smtClean="0"/>
                        <a:t>Старший методист</a:t>
                      </a:r>
                      <a:endParaRPr lang="ru-RU" sz="2100" b="1" dirty="0"/>
                    </a:p>
                  </a:txBody>
                  <a:tcPr marL="68582" marR="68582" marT="60953" marB="60953" anchor="ctr"/>
                </a:tc>
              </a:tr>
              <a:tr h="1722107">
                <a:tc>
                  <a:txBody>
                    <a:bodyPr/>
                    <a:lstStyle/>
                    <a:p>
                      <a:r>
                        <a:rPr lang="ru-RU" sz="2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Проведение </a:t>
                      </a:r>
                      <a:r>
                        <a:rPr lang="ru-RU" sz="2100" b="1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профориентационных</a:t>
                      </a:r>
                      <a:r>
                        <a:rPr lang="ru-RU" sz="21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мероприятий со школьниками и их родителями</a:t>
                      </a:r>
                      <a:r>
                        <a:rPr lang="ru-RU" sz="2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(законными представителями)</a:t>
                      </a:r>
                      <a:endParaRPr lang="ru-RU" sz="2100" dirty="0"/>
                    </a:p>
                  </a:txBody>
                  <a:tcPr marL="68582" marR="68582" marT="60953" marB="60953" anchor="ctr"/>
                </a:tc>
                <a:tc>
                  <a:txBody>
                    <a:bodyPr/>
                    <a:lstStyle/>
                    <a:p>
                      <a:r>
                        <a:rPr lang="ru-RU" sz="2100" b="1" dirty="0" smtClean="0"/>
                        <a:t>Педагогический работник, выполняющий </a:t>
                      </a:r>
                      <a:r>
                        <a:rPr lang="ru-RU" sz="2100" b="1" dirty="0" err="1" smtClean="0"/>
                        <a:t>профориентационные</a:t>
                      </a:r>
                      <a:r>
                        <a:rPr lang="ru-RU" sz="2100" b="1" dirty="0" smtClean="0"/>
                        <a:t> функции</a:t>
                      </a:r>
                      <a:endParaRPr lang="ru-RU" sz="2100" b="1" dirty="0"/>
                    </a:p>
                  </a:txBody>
                  <a:tcPr marL="68582" marR="68582" marT="60953" marB="60953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Заголовок 1"/>
          <p:cNvSpPr>
            <a:spLocks noGrp="1"/>
          </p:cNvSpPr>
          <p:nvPr>
            <p:ph type="title"/>
          </p:nvPr>
        </p:nvSpPr>
        <p:spPr>
          <a:xfrm>
            <a:off x="2627300" y="1"/>
            <a:ext cx="4001643" cy="81442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dirty="0" smtClean="0"/>
              <a:t>Педагог</a:t>
            </a:r>
          </a:p>
        </p:txBody>
      </p:sp>
      <p:sp>
        <p:nvSpPr>
          <p:cNvPr id="68611" name="Объект 2"/>
          <p:cNvSpPr>
            <a:spLocks noGrp="1"/>
          </p:cNvSpPr>
          <p:nvPr>
            <p:ph idx="1"/>
          </p:nvPr>
        </p:nvSpPr>
        <p:spPr>
          <a:xfrm>
            <a:off x="222195" y="1110689"/>
            <a:ext cx="6172200" cy="8033311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alt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II. Описание трудовых функций, входящих в профессиональный стандарт (функциональная карта вида профессиональной деятельности) </a:t>
            </a:r>
          </a:p>
          <a:p>
            <a:pPr algn="ctr">
              <a:spcBef>
                <a:spcPts val="475"/>
              </a:spcBef>
              <a:buFontTx/>
              <a:buNone/>
            </a:pPr>
            <a:r>
              <a:rPr lang="ru-RU" alt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Обобщенная трудовая функция:</a:t>
            </a:r>
          </a:p>
          <a:p>
            <a:pPr algn="ctr">
              <a:spcBef>
                <a:spcPts val="475"/>
              </a:spcBef>
              <a:buFontTx/>
              <a:buNone/>
            </a:pPr>
            <a:endParaRPr lang="ru-RU" altLang="ru-RU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475"/>
              </a:spcBef>
              <a:buFontTx/>
              <a:buNone/>
            </a:pPr>
            <a:endParaRPr lang="ru-RU" altLang="ru-RU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475"/>
              </a:spcBef>
              <a:buFontTx/>
              <a:buNone/>
            </a:pPr>
            <a:endParaRPr lang="ru-RU" altLang="ru-RU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475"/>
              </a:spcBef>
              <a:buFontTx/>
              <a:buNone/>
            </a:pPr>
            <a:endParaRPr lang="ru-RU" alt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FontTx/>
              <a:buNone/>
            </a:pPr>
            <a:r>
              <a:rPr lang="ru-RU" altLang="ru-RU" sz="20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Трудовые функции: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buFontTx/>
              <a:buNone/>
            </a:pPr>
            <a:endParaRPr lang="ru-RU" altLang="ru-RU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 eaLnBrk="1" hangingPunct="1"/>
            <a:endParaRPr lang="ru-RU" altLang="ru-RU" sz="2000" b="1" dirty="0" smtClean="0">
              <a:latin typeface="Times New Roman" pitchFamily="18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0077" y="3035302"/>
            <a:ext cx="5183981" cy="1536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Преподавание по программам профессионального обучения, СПО и дополнительным профессиональным программам, ориентированным на соответствующий уровень квалификации</a:t>
            </a:r>
            <a:endParaRPr lang="ru-RU" sz="14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6468" y="5245100"/>
            <a:ext cx="1839515" cy="31665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1.Организация учебной деятельности обучающихся по освоению учебных предметов, курсов, дисциплин (модулей) программ СПО и ДПП</a:t>
            </a:r>
            <a:endParaRPr lang="ru-RU" sz="16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40756" y="5435602"/>
            <a:ext cx="2106216" cy="29760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2. Педагогический контроль и оценка освоения образовательной программы профессионального обучения,  СПО и ДПП в процессе промежуточной и итоговой аттестации</a:t>
            </a:r>
            <a:endParaRPr lang="ru-RU" sz="16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06503" y="5245102"/>
            <a:ext cx="1938338" cy="33591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3. Разработка программно-методического обеспечения учебных предметов, курсов, дисциплин (модулей) программ профессионального обучения, СПО и ДПП</a:t>
            </a:r>
            <a:endParaRPr lang="ru-RU" sz="16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Заголовок 1"/>
          <p:cNvSpPr>
            <a:spLocks noGrp="1"/>
          </p:cNvSpPr>
          <p:nvPr>
            <p:ph type="title"/>
          </p:nvPr>
        </p:nvSpPr>
        <p:spPr>
          <a:xfrm>
            <a:off x="2627300" y="296261"/>
            <a:ext cx="4230701" cy="1018035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Мастер производственного обучения</a:t>
            </a:r>
          </a:p>
        </p:txBody>
      </p:sp>
      <p:sp>
        <p:nvSpPr>
          <p:cNvPr id="98307" name="Объект 2"/>
          <p:cNvSpPr>
            <a:spLocks noGrp="1"/>
          </p:cNvSpPr>
          <p:nvPr>
            <p:ph idx="1"/>
          </p:nvPr>
        </p:nvSpPr>
        <p:spPr>
          <a:xfrm>
            <a:off x="336724" y="1517902"/>
            <a:ext cx="6063848" cy="5428676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altLang="ru-RU" sz="20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II. Описание трудовых функций, входящих в профессиональный стандарт (функциональная карта вида профессиональной деятельности) </a:t>
            </a:r>
          </a:p>
          <a:p>
            <a:pPr algn="ctr">
              <a:spcBef>
                <a:spcPts val="475"/>
              </a:spcBef>
              <a:buFontTx/>
              <a:buNone/>
            </a:pPr>
            <a:r>
              <a:rPr lang="ru-RU" altLang="ru-RU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Обобщенная трудовая функция:</a:t>
            </a:r>
          </a:p>
          <a:p>
            <a:pPr algn="ctr">
              <a:spcBef>
                <a:spcPts val="475"/>
              </a:spcBef>
              <a:buFontTx/>
              <a:buNone/>
            </a:pPr>
            <a:endParaRPr lang="ru-RU" altLang="ru-RU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475"/>
              </a:spcBef>
              <a:buFontTx/>
              <a:buNone/>
            </a:pPr>
            <a:endParaRPr lang="ru-RU" altLang="ru-RU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FontTx/>
              <a:buNone/>
            </a:pPr>
            <a:r>
              <a:rPr lang="ru-RU" altLang="ru-RU" sz="20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Трудовые функции:</a:t>
            </a:r>
          </a:p>
          <a:p>
            <a:endParaRPr lang="ru-RU" alt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2955" y="3553967"/>
            <a:ext cx="4266010" cy="13440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dirty="0" smtClean="0">
                <a:latin typeface="Times New Roman" pitchFamily="18" charset="0"/>
              </a:rPr>
              <a:t>Организация и проведение учебно-производственного процесса при реализации образовательных программ различного уровня и направленности</a:t>
            </a:r>
            <a:endParaRPr lang="ru-RU" altLang="ru-RU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8119" y="5820836"/>
            <a:ext cx="2106216" cy="29760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Организация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учебно-производственной деятельности обучающихся по освоению программ профессионального обучения и (или) программ подготовки квалифицированных рабочих, служащих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11029" y="5820836"/>
            <a:ext cx="1847850" cy="29760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 smtClean="0">
                <a:latin typeface="Times New Roman" pitchFamily="18" charset="0"/>
              </a:rPr>
              <a:t>2. Педагогический контроль и оценка освоения  квалификации рабочего, служащего  в процессе учебно-производственной деятельности обучающихся</a:t>
            </a:r>
            <a:endParaRPr lang="ru-RU" altLang="ru-RU" sz="1600" dirty="0" smtClean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63667" y="5820833"/>
            <a:ext cx="1674019" cy="2878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 smtClean="0">
                <a:latin typeface="Times New Roman" pitchFamily="18" charset="0"/>
              </a:rPr>
              <a:t>3. Разработка программно-методического обеспечения учебно-производственного процесса</a:t>
            </a:r>
            <a:endParaRPr lang="ru-RU" alt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27299" y="334260"/>
            <a:ext cx="40085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анализе соотношений ФГОС и ПС</a:t>
            </a:r>
            <a:endParaRPr lang="ru-R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141" y="1979715"/>
            <a:ext cx="6315221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None/>
              <a:tabLst>
                <a:tab pos="0" algn="l"/>
                <a:tab pos="447675" algn="l"/>
              </a:tabLst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Tx/>
              <a:buChar char="-"/>
              <a:tabLst>
                <a:tab pos="0" algn="l"/>
                <a:tab pos="447675" algn="l"/>
              </a:tabLst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Возможен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одновременный анализ квалификаций, присваиваемых в рамках нескольких ФГОС СПО в соотношении с квалификациями, описанными в нескольких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ПС;</a:t>
            </a:r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Tx/>
              <a:buChar char="-"/>
              <a:tabLst>
                <a:tab pos="0" algn="l"/>
                <a:tab pos="447675" algn="l"/>
              </a:tabLst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Tx/>
              <a:buChar char="-"/>
              <a:tabLst>
                <a:tab pos="0" algn="l"/>
                <a:tab pos="447675" algn="l"/>
              </a:tabLst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Одновременное использование наряду с ПС других квалификационных описаний (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WorldSkills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Tx/>
              <a:buChar char="-"/>
              <a:tabLst>
                <a:tab pos="0" algn="l"/>
                <a:tab pos="447675" algn="l"/>
              </a:tabLst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Tx/>
              <a:buChar char="-"/>
              <a:tabLst>
                <a:tab pos="0" algn="l"/>
                <a:tab pos="447675" algn="l"/>
              </a:tabLst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установлении соответствия ФГОС СПО и ПС необходимо учитывать название профессии, специальности, должности, наименование ПС, вида профессиональной деятельности, обобщенной трудовой функции или трудовой функции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0"/>
              </a:spcAft>
              <a:buFontTx/>
              <a:buChar char="-"/>
              <a:tabLst>
                <a:tab pos="0" algn="l"/>
                <a:tab pos="447675" algn="l"/>
              </a:tabLst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0177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1828" y="251521"/>
            <a:ext cx="3773273" cy="1248139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Результаты освоения образовательной программы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666" y="2128722"/>
          <a:ext cx="6642669" cy="6706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1335"/>
                <a:gridCol w="3321335"/>
              </a:tblGrid>
              <a:tr h="1294429">
                <a:tc>
                  <a:txBody>
                    <a:bodyPr/>
                    <a:lstStyle/>
                    <a:p>
                      <a:r>
                        <a:rPr lang="ru-RU" sz="2700" dirty="0" smtClean="0"/>
                        <a:t>Элементы исследования</a:t>
                      </a:r>
                      <a:endParaRPr lang="ru-RU" sz="270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2700" dirty="0" smtClean="0"/>
                        <a:t>Изменения (дополнения)</a:t>
                      </a:r>
                      <a:endParaRPr lang="ru-RU" sz="2700" dirty="0"/>
                    </a:p>
                  </a:txBody>
                  <a:tcPr marL="68580" marR="68580" marT="60960" marB="60960"/>
                </a:tc>
              </a:tr>
              <a:tr h="2273204">
                <a:tc>
                  <a:txBody>
                    <a:bodyPr/>
                    <a:lstStyle/>
                    <a:p>
                      <a:r>
                        <a:rPr lang="ru-RU" sz="27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r>
                        <a:rPr lang="ru-RU" sz="2700" baseline="0" dirty="0" smtClean="0">
                          <a:solidFill>
                            <a:srgbClr val="FF0000"/>
                          </a:solidFill>
                        </a:rPr>
                        <a:t> о</a:t>
                      </a:r>
                      <a:r>
                        <a:rPr lang="ru-RU" sz="2700" dirty="0" smtClean="0">
                          <a:solidFill>
                            <a:srgbClr val="FF0000"/>
                          </a:solidFill>
                        </a:rPr>
                        <a:t>бобщенная трудовая функция </a:t>
                      </a:r>
                      <a:r>
                        <a:rPr lang="ru-RU" sz="2700" dirty="0" smtClean="0"/>
                        <a:t>с</a:t>
                      </a:r>
                      <a:r>
                        <a:rPr lang="ru-RU" sz="2700" baseline="0" dirty="0" smtClean="0"/>
                        <a:t> </a:t>
                      </a:r>
                      <a:r>
                        <a:rPr lang="ru-RU" sz="2700" baseline="0" dirty="0" smtClean="0">
                          <a:solidFill>
                            <a:srgbClr val="7030A0"/>
                          </a:solidFill>
                        </a:rPr>
                        <a:t>видом деятельности</a:t>
                      </a:r>
                      <a:endParaRPr lang="ru-RU" sz="2700" dirty="0">
                        <a:solidFill>
                          <a:srgbClr val="7030A0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2700" dirty="0" smtClean="0"/>
                        <a:t> дополнительный вид деятельности;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2700" baseline="0" dirty="0" smtClean="0"/>
                        <a:t> </a:t>
                      </a:r>
                      <a:r>
                        <a:rPr lang="ru-RU" sz="2700" dirty="0" smtClean="0"/>
                        <a:t>дополнительная профессиональная программа</a:t>
                      </a:r>
                      <a:endParaRPr lang="ru-RU" sz="2700" dirty="0"/>
                    </a:p>
                  </a:txBody>
                  <a:tcPr marL="68580" marR="68580" marT="60960" marB="60960"/>
                </a:tc>
              </a:tr>
              <a:tr h="3413760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u-RU" sz="2700" baseline="0" dirty="0" smtClean="0">
                          <a:solidFill>
                            <a:srgbClr val="FF0000"/>
                          </a:solidFill>
                        </a:rPr>
                        <a:t>т</a:t>
                      </a:r>
                      <a:r>
                        <a:rPr lang="ru-RU" sz="2700" dirty="0" smtClean="0">
                          <a:solidFill>
                            <a:srgbClr val="FF0000"/>
                          </a:solidFill>
                        </a:rPr>
                        <a:t>рудовая функция </a:t>
                      </a:r>
                      <a:r>
                        <a:rPr lang="ru-RU" sz="2700" dirty="0" smtClean="0"/>
                        <a:t>с </a:t>
                      </a:r>
                      <a:r>
                        <a:rPr lang="ru-RU" sz="2700" dirty="0" smtClean="0">
                          <a:solidFill>
                            <a:srgbClr val="7030A0"/>
                          </a:solidFill>
                        </a:rPr>
                        <a:t>профессиональными компетенциями</a:t>
                      </a:r>
                      <a:r>
                        <a:rPr lang="ru-RU" sz="2700" dirty="0" smtClean="0"/>
                        <a:t>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2700" baseline="0" dirty="0" smtClean="0"/>
                        <a:t> </a:t>
                      </a:r>
                      <a:r>
                        <a:rPr lang="ru-RU" sz="2700" dirty="0" smtClean="0">
                          <a:solidFill>
                            <a:srgbClr val="FF0000"/>
                          </a:solidFill>
                        </a:rPr>
                        <a:t>трудовое действие </a:t>
                      </a:r>
                      <a:r>
                        <a:rPr lang="ru-RU" sz="2700" dirty="0" smtClean="0"/>
                        <a:t>с </a:t>
                      </a:r>
                      <a:r>
                        <a:rPr lang="ru-RU" sz="2700" dirty="0" smtClean="0">
                          <a:solidFill>
                            <a:srgbClr val="7030A0"/>
                          </a:solidFill>
                        </a:rPr>
                        <a:t>практическим опытом</a:t>
                      </a:r>
                      <a:r>
                        <a:rPr lang="ru-RU" sz="2700" dirty="0" smtClean="0"/>
                        <a:t>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2700" baseline="0" dirty="0" smtClean="0"/>
                        <a:t> </a:t>
                      </a:r>
                      <a:r>
                        <a:rPr lang="ru-RU" sz="2700" baseline="0" dirty="0" smtClean="0">
                          <a:solidFill>
                            <a:srgbClr val="FF0000"/>
                          </a:solidFill>
                        </a:rPr>
                        <a:t>умение</a:t>
                      </a:r>
                      <a:r>
                        <a:rPr lang="ru-RU" sz="2700" baseline="0" dirty="0" smtClean="0"/>
                        <a:t> с </a:t>
                      </a:r>
                      <a:r>
                        <a:rPr lang="ru-RU" sz="2700" baseline="0" dirty="0" smtClean="0">
                          <a:solidFill>
                            <a:srgbClr val="7030A0"/>
                          </a:solidFill>
                        </a:rPr>
                        <a:t>умением</a:t>
                      </a:r>
                      <a:r>
                        <a:rPr lang="ru-RU" sz="2700" baseline="0" dirty="0" smtClean="0"/>
                        <a:t>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2700" baseline="0" dirty="0" smtClean="0"/>
                        <a:t> </a:t>
                      </a:r>
                      <a:r>
                        <a:rPr lang="ru-RU" sz="2700" baseline="0" dirty="0" smtClean="0">
                          <a:solidFill>
                            <a:srgbClr val="FF0000"/>
                          </a:solidFill>
                        </a:rPr>
                        <a:t>знание</a:t>
                      </a:r>
                      <a:r>
                        <a:rPr lang="ru-RU" sz="2700" baseline="0" dirty="0" smtClean="0"/>
                        <a:t> со </a:t>
                      </a:r>
                      <a:r>
                        <a:rPr lang="ru-RU" sz="2700" baseline="0" dirty="0" smtClean="0">
                          <a:solidFill>
                            <a:srgbClr val="7030A0"/>
                          </a:solidFill>
                        </a:rPr>
                        <a:t>знанием</a:t>
                      </a:r>
                      <a:endParaRPr lang="ru-RU" sz="2700" dirty="0">
                        <a:solidFill>
                          <a:srgbClr val="7030A0"/>
                        </a:solidFill>
                      </a:endParaRPr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r>
                        <a:rPr lang="ru-RU" sz="2700" dirty="0" smtClean="0"/>
                        <a:t>-</a:t>
                      </a:r>
                      <a:r>
                        <a:rPr lang="ru-RU" sz="2700" baseline="0" dirty="0" smtClean="0"/>
                        <a:t> р</a:t>
                      </a:r>
                      <a:r>
                        <a:rPr lang="ru-RU" sz="2700" dirty="0" smtClean="0"/>
                        <a:t>асширение</a:t>
                      </a:r>
                      <a:r>
                        <a:rPr lang="ru-RU" sz="2700" baseline="0" dirty="0" smtClean="0"/>
                        <a:t> содержания МДК, видов работ практик в ПМ;</a:t>
                      </a:r>
                    </a:p>
                    <a:p>
                      <a:r>
                        <a:rPr lang="ru-RU" sz="2700" baseline="0" dirty="0" smtClean="0"/>
                        <a:t>- введение дополнительной УД</a:t>
                      </a:r>
                      <a:endParaRPr lang="ru-RU" sz="2700" dirty="0"/>
                    </a:p>
                  </a:txBody>
                  <a:tcPr marL="68580" marR="68580" marT="60960" marB="6096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6" name="Picture 2" descr="D:\Лекция гана\заставка\Рисунок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55568"/>
            <a:ext cx="6918448" cy="143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25" y="1517900"/>
            <a:ext cx="6299081" cy="6719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27300" y="296262"/>
            <a:ext cx="41230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Сопоставление ФГОС и ПС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333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1828" y="296261"/>
            <a:ext cx="4116173" cy="814427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Область применения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42900" y="2133602"/>
          <a:ext cx="6172200" cy="6034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299" y="296261"/>
            <a:ext cx="4574288" cy="81442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применения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42901" y="2000234"/>
          <a:ext cx="6193653" cy="616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1925113"/>
          <a:ext cx="6858000" cy="6922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27300" y="2"/>
            <a:ext cx="4230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оценки выполнения требований профессионального стандарта педагога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67482" y="92652"/>
            <a:ext cx="5147618" cy="1832461"/>
          </a:xfrm>
        </p:spPr>
        <p:txBody>
          <a:bodyPr>
            <a:normAutofit/>
          </a:bodyPr>
          <a:lstStyle/>
          <a:p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Методы оценки выполнения требований профессионального стандарта педагога</a:t>
            </a:r>
            <a:endParaRPr lang="en-US" sz="1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67484" y="1925114"/>
            <a:ext cx="5262146" cy="6311807"/>
          </a:xfrm>
        </p:spPr>
        <p:txBody>
          <a:bodyPr>
            <a:normAutofit/>
          </a:bodyPr>
          <a:lstStyle/>
          <a:p>
            <a:pPr indent="285750" algn="just">
              <a:lnSpc>
                <a:spcPts val="2625"/>
              </a:lnSpc>
              <a:buFont typeface="Wingdings" pitchFamily="2" charset="2"/>
              <a:buChar char="v"/>
            </a:pPr>
            <a:endParaRPr lang="ru-RU" altLang="ru-RU" dirty="0" smtClean="0">
              <a:solidFill>
                <a:srgbClr val="0070C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285750" algn="just">
              <a:lnSpc>
                <a:spcPts val="2625"/>
              </a:lnSpc>
            </a:pPr>
            <a:endParaRPr lang="ru-RU" altLang="ru-RU" dirty="0" smtClean="0">
              <a:latin typeface="Times New Roman" pitchFamily="18" charset="0"/>
              <a:ea typeface="Calibri" pitchFamily="34" charset="0"/>
              <a:cs typeface="Calibri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2971</TotalTime>
  <Words>1938</Words>
  <Application>Microsoft Office PowerPoint</Application>
  <PresentationFormat>Экран (4:3)</PresentationFormat>
  <Paragraphs>356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Профессиональный стандарт  педагога</vt:lpstr>
      <vt:lpstr>План-график заседаний</vt:lpstr>
      <vt:lpstr>График аттестационных мероприятий </vt:lpstr>
      <vt:lpstr>План работы ПЦК</vt:lpstr>
      <vt:lpstr>График конкурсов педагогического мастерства</vt:lpstr>
      <vt:lpstr>График проведения конкурсов профессионального мастерства</vt:lpstr>
      <vt:lpstr>График проведения предметных месячников  </vt:lpstr>
      <vt:lpstr>План-график мероприятий СНО</vt:lpstr>
      <vt:lpstr>График проведения олимпиад</vt:lpstr>
      <vt:lpstr>Состав ПЦК</vt:lpstr>
      <vt:lpstr>План работы педагогического совета</vt:lpstr>
      <vt:lpstr>Слайд 12</vt:lpstr>
      <vt:lpstr>Правовое поле модернизации среднего профессионального образования</vt:lpstr>
      <vt:lpstr>Зачем нужен профессиональный  стандарт?</vt:lpstr>
      <vt:lpstr>Нормативные требования к  квалификации</vt:lpstr>
      <vt:lpstr>Квалификационные характеристики педагогических работников СПО</vt:lpstr>
      <vt:lpstr>Структура профессионального стандарта</vt:lpstr>
      <vt:lpstr>Общие сведения</vt:lpstr>
      <vt:lpstr>Педагог</vt:lpstr>
      <vt:lpstr>Мастер производственного обучения</vt:lpstr>
      <vt:lpstr>Слайд 21</vt:lpstr>
      <vt:lpstr>Слайд 22</vt:lpstr>
      <vt:lpstr>Результаты освоения образовательной программы</vt:lpstr>
      <vt:lpstr>Слайд 24</vt:lpstr>
      <vt:lpstr> Область применения</vt:lpstr>
      <vt:lpstr> Цель применения</vt:lpstr>
      <vt:lpstr>Слайд 27</vt:lpstr>
      <vt:lpstr>Слайд 28</vt:lpstr>
      <vt:lpstr>Методы оценки выполнения требований профессионального стандарта педагога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RePack by SPecialiST</cp:lastModifiedBy>
  <cp:revision>73</cp:revision>
  <dcterms:created xsi:type="dcterms:W3CDTF">2013-08-21T19:17:07Z</dcterms:created>
  <dcterms:modified xsi:type="dcterms:W3CDTF">2016-10-18T04:04:25Z</dcterms:modified>
</cp:coreProperties>
</file>